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448" r:id="rId2"/>
    <p:sldId id="316" r:id="rId3"/>
    <p:sldId id="395" r:id="rId4"/>
    <p:sldId id="396" r:id="rId5"/>
    <p:sldId id="397" r:id="rId6"/>
    <p:sldId id="398" r:id="rId7"/>
    <p:sldId id="332" r:id="rId8"/>
    <p:sldId id="399" r:id="rId9"/>
    <p:sldId id="400" r:id="rId10"/>
    <p:sldId id="401" r:id="rId11"/>
    <p:sldId id="404" r:id="rId12"/>
    <p:sldId id="434" r:id="rId13"/>
    <p:sldId id="403" r:id="rId14"/>
    <p:sldId id="402" r:id="rId15"/>
    <p:sldId id="343" r:id="rId16"/>
    <p:sldId id="405" r:id="rId17"/>
    <p:sldId id="406" r:id="rId18"/>
    <p:sldId id="407" r:id="rId19"/>
    <p:sldId id="417" r:id="rId20"/>
    <p:sldId id="409" r:id="rId21"/>
    <p:sldId id="408" r:id="rId22"/>
    <p:sldId id="415" r:id="rId23"/>
    <p:sldId id="418" r:id="rId24"/>
    <p:sldId id="421" r:id="rId25"/>
    <p:sldId id="416" r:id="rId26"/>
    <p:sldId id="419" r:id="rId27"/>
    <p:sldId id="422" r:id="rId28"/>
    <p:sldId id="420" r:id="rId29"/>
    <p:sldId id="423" r:id="rId30"/>
    <p:sldId id="447" r:id="rId31"/>
    <p:sldId id="413" r:id="rId32"/>
    <p:sldId id="428" r:id="rId33"/>
    <p:sldId id="436" r:id="rId34"/>
    <p:sldId id="437" r:id="rId35"/>
    <p:sldId id="438" r:id="rId36"/>
    <p:sldId id="439" r:id="rId37"/>
    <p:sldId id="443" r:id="rId38"/>
    <p:sldId id="429" r:id="rId39"/>
    <p:sldId id="430" r:id="rId40"/>
    <p:sldId id="431" r:id="rId41"/>
    <p:sldId id="43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67" autoAdjust="0"/>
  </p:normalViewPr>
  <p:slideViewPr>
    <p:cSldViewPr>
      <p:cViewPr>
        <p:scale>
          <a:sx n="100" d="100"/>
          <a:sy n="100" d="100"/>
        </p:scale>
        <p:origin x="-1944" y="-258"/>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11/6/2013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3590678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0" dirty="0" smtClean="0"/>
              <a:t>Smyth 628: Both versions would have been written</a:t>
            </a:r>
            <a:r>
              <a:rPr lang="en-US" b="0" baseline="0" dirty="0" smtClean="0"/>
              <a:t> </a:t>
            </a:r>
            <a:r>
              <a:rPr lang="en-US" b="1" baseline="0" dirty="0" smtClean="0"/>
              <a:t>EI</a:t>
            </a:r>
            <a:r>
              <a:rPr lang="en-US" b="0" baseline="0" dirty="0" smtClean="0"/>
              <a:t> in Old Attic alphabet. -</a:t>
            </a:r>
            <a:r>
              <a:rPr lang="el-GR" sz="1200" b="1" dirty="0" smtClean="0">
                <a:solidFill>
                  <a:srgbClr val="FFFF00"/>
                </a:solidFill>
                <a:latin typeface="Palatino Linotype" pitchFamily="18" charset="0"/>
                <a:cs typeface="Times New Roman" pitchFamily="18" charset="0"/>
                <a:sym typeface="Wingdings" pitchFamily="2" charset="2"/>
              </a:rPr>
              <a:t>ῃ</a:t>
            </a:r>
            <a:r>
              <a:rPr lang="en-US" sz="1200" b="0" dirty="0" smtClean="0">
                <a:solidFill>
                  <a:srgbClr val="FFFF00"/>
                </a:solidFill>
                <a:latin typeface="Palatino Linotype" pitchFamily="18" charset="0"/>
                <a:cs typeface="Times New Roman" pitchFamily="18" charset="0"/>
                <a:sym typeface="Wingdings" pitchFamily="2" charset="2"/>
              </a:rPr>
              <a:t> is usually given as the proper spelling in the tragic poets,</a:t>
            </a:r>
            <a:r>
              <a:rPr lang="en-US" sz="1200" b="0" baseline="0" dirty="0" smtClean="0">
                <a:solidFill>
                  <a:srgbClr val="FFFF00"/>
                </a:solidFill>
                <a:latin typeface="Palatino Linotype" pitchFamily="18" charset="0"/>
                <a:cs typeface="Times New Roman" pitchFamily="18" charset="0"/>
                <a:sym typeface="Wingdings" pitchFamily="2" charset="2"/>
              </a:rPr>
              <a:t> whereas </a:t>
            </a:r>
            <a:r>
              <a:rPr lang="en-US" sz="1100" dirty="0" smtClean="0">
                <a:solidFill>
                  <a:schemeClr val="bg1"/>
                </a:solidFill>
                <a:latin typeface="Times New Roman" pitchFamily="18" charset="0"/>
                <a:cs typeface="Times New Roman" pitchFamily="18" charset="0"/>
              </a:rPr>
              <a:t>-</a:t>
            </a:r>
            <a:r>
              <a:rPr lang="el-GR" sz="1200" b="1" dirty="0" smtClean="0">
                <a:solidFill>
                  <a:srgbClr val="FFFF00"/>
                </a:solidFill>
                <a:latin typeface="Palatino Linotype" pitchFamily="18" charset="0"/>
                <a:cs typeface="Times New Roman" pitchFamily="18" charset="0"/>
              </a:rPr>
              <a:t>ει</a:t>
            </a:r>
            <a:r>
              <a:rPr lang="en-US" sz="1200" dirty="0" smtClean="0">
                <a:solidFill>
                  <a:schemeClr val="bg1"/>
                </a:solidFill>
                <a:latin typeface="Times New Roman" pitchFamily="18" charset="0"/>
                <a:cs typeface="Times New Roman" pitchFamily="18" charset="0"/>
              </a:rPr>
              <a:t>  is</a:t>
            </a:r>
            <a:r>
              <a:rPr lang="en-US" sz="1200" baseline="0" dirty="0" smtClean="0">
                <a:solidFill>
                  <a:schemeClr val="bg1"/>
                </a:solidFill>
                <a:latin typeface="Times New Roman" pitchFamily="18" charset="0"/>
                <a:cs typeface="Times New Roman" pitchFamily="18" charset="0"/>
              </a:rPr>
              <a:t> printed in the texts of prose and comedy. -</a:t>
            </a:r>
            <a:r>
              <a:rPr lang="el-GR" sz="1200" b="1" dirty="0" smtClean="0">
                <a:solidFill>
                  <a:srgbClr val="FFFF00"/>
                </a:solidFill>
                <a:latin typeface="Palatino Linotype" pitchFamily="18" charset="0"/>
                <a:cs typeface="Times New Roman" pitchFamily="18" charset="0"/>
              </a:rPr>
              <a:t>ει</a:t>
            </a:r>
            <a:r>
              <a:rPr lang="en-US" sz="1200" dirty="0" smtClean="0">
                <a:solidFill>
                  <a:schemeClr val="bg1"/>
                </a:solidFill>
                <a:latin typeface="Times New Roman" pitchFamily="18" charset="0"/>
                <a:cs typeface="Times New Roman" pitchFamily="18" charset="0"/>
              </a:rPr>
              <a:t> was often written</a:t>
            </a:r>
            <a:r>
              <a:rPr lang="en-US" sz="1200" baseline="0" dirty="0" smtClean="0">
                <a:solidFill>
                  <a:schemeClr val="bg1"/>
                </a:solidFill>
                <a:latin typeface="Times New Roman" pitchFamily="18" charset="0"/>
                <a:cs typeface="Times New Roman" pitchFamily="18" charset="0"/>
              </a:rPr>
              <a:t> for </a:t>
            </a:r>
            <a:r>
              <a:rPr lang="en-US" sz="1100" dirty="0" smtClean="0">
                <a:solidFill>
                  <a:schemeClr val="bg1"/>
                </a:solidFill>
                <a:latin typeface="Times New Roman" pitchFamily="18" charset="0"/>
                <a:cs typeface="Times New Roman" pitchFamily="18" charset="0"/>
              </a:rPr>
              <a:t>-</a:t>
            </a:r>
            <a:r>
              <a:rPr lang="el-GR" sz="1200" b="1" dirty="0" smtClean="0">
                <a:solidFill>
                  <a:srgbClr val="FFFF00"/>
                </a:solidFill>
                <a:latin typeface="Palatino Linotype" pitchFamily="18" charset="0"/>
                <a:cs typeface="Times New Roman" pitchFamily="18" charset="0"/>
              </a:rPr>
              <a:t>ηι</a:t>
            </a:r>
            <a:r>
              <a:rPr lang="el-GR" sz="1200" dirty="0" smtClean="0">
                <a:solidFill>
                  <a:schemeClr val="bg1"/>
                </a:solidFill>
                <a:latin typeface="Times New Roman" pitchFamily="18" charset="0"/>
                <a:cs typeface="Times New Roman" pitchFamily="18" charset="0"/>
              </a:rPr>
              <a:t> </a:t>
            </a:r>
            <a:r>
              <a:rPr lang="en-US" sz="1200" dirty="0" smtClean="0">
                <a:solidFill>
                  <a:schemeClr val="bg1"/>
                </a:solidFill>
                <a:latin typeface="Times New Roman" pitchFamily="18" charset="0"/>
                <a:cs typeface="Times New Roman" pitchFamily="18" charset="0"/>
              </a:rPr>
              <a:t>after 400 B.C., since both had</a:t>
            </a:r>
            <a:r>
              <a:rPr lang="en-US" sz="1200" baseline="0" dirty="0" smtClean="0">
                <a:solidFill>
                  <a:schemeClr val="bg1"/>
                </a:solidFill>
                <a:latin typeface="Times New Roman" pitchFamily="18" charset="0"/>
                <a:cs typeface="Times New Roman" pitchFamily="18" charset="0"/>
              </a:rPr>
              <a:t> the sound of a close long </a:t>
            </a:r>
            <a:r>
              <a:rPr lang="en-US" sz="1200" i="1" baseline="0" dirty="0" smtClean="0">
                <a:solidFill>
                  <a:schemeClr val="bg1"/>
                </a:solidFill>
                <a:latin typeface="Times New Roman" pitchFamily="18" charset="0"/>
                <a:cs typeface="Times New Roman" pitchFamily="18" charset="0"/>
              </a:rPr>
              <a:t>e</a:t>
            </a:r>
            <a:r>
              <a:rPr lang="en-US" sz="1200" baseline="0" dirty="0" smtClean="0">
                <a:solidFill>
                  <a:schemeClr val="bg1"/>
                </a:solidFill>
                <a:latin typeface="Times New Roman" pitchFamily="18" charset="0"/>
                <a:cs typeface="Times New Roman" pitchFamily="18" charset="0"/>
              </a:rPr>
              <a:t>. It is often impossible to settle the spelling… -</a:t>
            </a:r>
            <a:r>
              <a:rPr lang="el-GR" sz="1200" b="1" dirty="0" smtClean="0">
                <a:solidFill>
                  <a:srgbClr val="FFFF00"/>
                </a:solidFill>
                <a:latin typeface="Palatino Linotype" pitchFamily="18" charset="0"/>
                <a:cs typeface="Times New Roman" pitchFamily="18" charset="0"/>
              </a:rPr>
              <a:t>ει</a:t>
            </a:r>
            <a:r>
              <a:rPr lang="en-US" sz="1200" dirty="0" smtClean="0">
                <a:solidFill>
                  <a:schemeClr val="bg1"/>
                </a:solidFill>
                <a:latin typeface="Times New Roman" pitchFamily="18" charset="0"/>
                <a:cs typeface="Times New Roman" pitchFamily="18" charset="0"/>
              </a:rPr>
              <a:t> is sometimes called Attic and Ionic in contrast to </a:t>
            </a:r>
            <a:r>
              <a:rPr lang="en-US" b="0" baseline="0" dirty="0" smtClean="0"/>
              <a:t>-</a:t>
            </a:r>
            <a:r>
              <a:rPr lang="el-GR" sz="1200" b="1" dirty="0" smtClean="0">
                <a:solidFill>
                  <a:srgbClr val="FFFF00"/>
                </a:solidFill>
                <a:latin typeface="Palatino Linotype" pitchFamily="18" charset="0"/>
                <a:cs typeface="Times New Roman" pitchFamily="18" charset="0"/>
                <a:sym typeface="Wingdings" pitchFamily="2" charset="2"/>
              </a:rPr>
              <a:t>ῃ</a:t>
            </a:r>
            <a:r>
              <a:rPr lang="en-US" sz="1200" b="0" dirty="0" smtClean="0">
                <a:solidFill>
                  <a:srgbClr val="FFFF00"/>
                </a:solidFill>
                <a:latin typeface="Palatino Linotype" pitchFamily="18" charset="0"/>
                <a:cs typeface="Times New Roman" pitchFamily="18" charset="0"/>
                <a:sym typeface="Wingdings" pitchFamily="2" charset="2"/>
              </a:rPr>
              <a:t> </a:t>
            </a:r>
            <a:r>
              <a:rPr lang="en-US" sz="1200" dirty="0" smtClean="0">
                <a:solidFill>
                  <a:schemeClr val="bg1"/>
                </a:solidFill>
                <a:latin typeface="Times New Roman" pitchFamily="18" charset="0"/>
                <a:cs typeface="Times New Roman" pitchFamily="18" charset="0"/>
              </a:rPr>
              <a:t>of the other dialects,</a:t>
            </a:r>
            <a:r>
              <a:rPr lang="en-US" sz="1200" baseline="0" dirty="0" smtClean="0">
                <a:solidFill>
                  <a:schemeClr val="bg1"/>
                </a:solidFill>
                <a:latin typeface="Times New Roman" pitchFamily="18" charset="0"/>
                <a:cs typeface="Times New Roman" pitchFamily="18" charset="0"/>
              </a:rPr>
              <a:t> including the </a:t>
            </a:r>
            <a:r>
              <a:rPr lang="en-US" sz="1200" baseline="0" dirty="0" err="1" smtClean="0">
                <a:solidFill>
                  <a:schemeClr val="bg1"/>
                </a:solidFill>
                <a:latin typeface="Times New Roman" pitchFamily="18" charset="0"/>
                <a:cs typeface="Times New Roman" pitchFamily="18" charset="0"/>
              </a:rPr>
              <a:t>Koine</a:t>
            </a:r>
            <a:r>
              <a:rPr lang="en-US" sz="1200" baseline="0" dirty="0" smtClean="0">
                <a:solidFill>
                  <a:schemeClr val="bg1"/>
                </a:solidFill>
                <a:latin typeface="Times New Roman" pitchFamily="18" charset="0"/>
                <a:cs typeface="Times New Roman" pitchFamily="18" charset="0"/>
              </a:rPr>
              <a:t>. </a:t>
            </a:r>
          </a:p>
          <a:p>
            <a:pPr>
              <a:spcBef>
                <a:spcPct val="0"/>
              </a:spcBef>
            </a:pPr>
            <a:endParaRPr lang="en-US" sz="1200" b="0" baseline="0" dirty="0" smtClean="0">
              <a:solidFill>
                <a:schemeClr val="bg1"/>
              </a:solidFill>
              <a:latin typeface="Times New Roman" pitchFamily="18" charset="0"/>
              <a:cs typeface="Times New Roman" pitchFamily="18" charset="0"/>
            </a:endParaRPr>
          </a:p>
          <a:p>
            <a:pPr>
              <a:spcBef>
                <a:spcPct val="0"/>
              </a:spcBef>
            </a:pPr>
            <a:r>
              <a:rPr lang="en-US" sz="1200" b="0" baseline="0" dirty="0" smtClean="0">
                <a:solidFill>
                  <a:schemeClr val="bg1"/>
                </a:solidFill>
                <a:latin typeface="Times New Roman" pitchFamily="18" charset="0"/>
                <a:cs typeface="Times New Roman" pitchFamily="18" charset="0"/>
              </a:rPr>
              <a:t>Donald </a:t>
            </a:r>
            <a:r>
              <a:rPr lang="en-US" sz="1200" b="0" baseline="0" dirty="0" err="1" smtClean="0">
                <a:solidFill>
                  <a:schemeClr val="bg1"/>
                </a:solidFill>
                <a:latin typeface="Times New Roman" pitchFamily="18" charset="0"/>
                <a:cs typeface="Times New Roman" pitchFamily="18" charset="0"/>
              </a:rPr>
              <a:t>Mastronarde</a:t>
            </a:r>
            <a:r>
              <a:rPr lang="en-US" sz="1200" b="0" baseline="0" dirty="0" smtClean="0">
                <a:solidFill>
                  <a:schemeClr val="bg1"/>
                </a:solidFill>
                <a:latin typeface="Times New Roman" pitchFamily="18" charset="0"/>
                <a:cs typeface="Times New Roman" pitchFamily="18" charset="0"/>
              </a:rPr>
              <a:t>, </a:t>
            </a:r>
            <a:r>
              <a:rPr lang="en-US" sz="1200" b="0" i="1" baseline="0" dirty="0" smtClean="0">
                <a:solidFill>
                  <a:schemeClr val="bg1"/>
                </a:solidFill>
                <a:latin typeface="Times New Roman" pitchFamily="18" charset="0"/>
                <a:cs typeface="Times New Roman" pitchFamily="18" charset="0"/>
              </a:rPr>
              <a:t>Introduction to Attic Greek </a:t>
            </a:r>
            <a:r>
              <a:rPr lang="en-US" sz="1200" b="0" baseline="0" dirty="0" smtClean="0">
                <a:solidFill>
                  <a:schemeClr val="bg1"/>
                </a:solidFill>
                <a:latin typeface="Times New Roman" pitchFamily="18" charset="0"/>
                <a:cs typeface="Times New Roman" pitchFamily="18" charset="0"/>
              </a:rPr>
              <a:t>(1993) p. 78n2: From about 350 B.C.E. the second person singular middle/passive ending was often spelled (and pronounced) </a:t>
            </a:r>
            <a:r>
              <a:rPr lang="en-US" sz="1200" baseline="0" dirty="0" smtClean="0">
                <a:solidFill>
                  <a:schemeClr val="bg1"/>
                </a:solidFill>
                <a:latin typeface="Times New Roman" pitchFamily="18" charset="0"/>
                <a:cs typeface="Times New Roman" pitchFamily="18" charset="0"/>
              </a:rPr>
              <a:t>-</a:t>
            </a:r>
            <a:r>
              <a:rPr lang="el-GR" sz="1200" b="1" dirty="0" smtClean="0">
                <a:solidFill>
                  <a:srgbClr val="FFFF00"/>
                </a:solidFill>
                <a:latin typeface="Palatino Linotype" pitchFamily="18" charset="0"/>
                <a:cs typeface="Times New Roman" pitchFamily="18" charset="0"/>
              </a:rPr>
              <a:t>ει</a:t>
            </a:r>
            <a:r>
              <a:rPr lang="en-US" sz="1200" dirty="0" smtClean="0">
                <a:solidFill>
                  <a:schemeClr val="bg1"/>
                </a:solidFill>
                <a:latin typeface="Times New Roman" pitchFamily="18" charset="0"/>
                <a:cs typeface="Times New Roman" pitchFamily="18" charset="0"/>
              </a:rPr>
              <a:t> rather than </a:t>
            </a:r>
            <a:r>
              <a:rPr lang="en-US" b="0" baseline="0" dirty="0" smtClean="0"/>
              <a:t>-</a:t>
            </a:r>
            <a:r>
              <a:rPr lang="el-GR" sz="1200" b="1" dirty="0" smtClean="0">
                <a:solidFill>
                  <a:srgbClr val="FFFF00"/>
                </a:solidFill>
                <a:latin typeface="Palatino Linotype" pitchFamily="18" charset="0"/>
                <a:cs typeface="Times New Roman" pitchFamily="18" charset="0"/>
                <a:sym typeface="Wingdings" pitchFamily="2" charset="2"/>
              </a:rPr>
              <a:t>ῃ</a:t>
            </a:r>
            <a:r>
              <a:rPr lang="en-US" sz="1200" b="0" dirty="0" smtClean="0">
                <a:solidFill>
                  <a:srgbClr val="FFFF00"/>
                </a:solidFill>
                <a:latin typeface="Palatino Linotype" pitchFamily="18" charset="0"/>
                <a:cs typeface="Times New Roman" pitchFamily="18" charset="0"/>
                <a:sym typeface="Wingdings" pitchFamily="2" charset="2"/>
              </a:rPr>
              <a:t> </a:t>
            </a:r>
            <a:r>
              <a:rPr lang="en-US" sz="1200" dirty="0" smtClean="0">
                <a:solidFill>
                  <a:schemeClr val="bg1"/>
                </a:solidFill>
                <a:latin typeface="Times New Roman" pitchFamily="18" charset="0"/>
                <a:cs typeface="Times New Roman" pitchFamily="18" charset="0"/>
              </a:rPr>
              <a:t>in Attic, and the form in </a:t>
            </a:r>
            <a:r>
              <a:rPr lang="en-US" sz="1200" baseline="0" dirty="0" smtClean="0">
                <a:solidFill>
                  <a:schemeClr val="bg1"/>
                </a:solidFill>
                <a:latin typeface="Times New Roman" pitchFamily="18" charset="0"/>
                <a:cs typeface="Times New Roman" pitchFamily="18" charset="0"/>
              </a:rPr>
              <a:t>-</a:t>
            </a:r>
            <a:r>
              <a:rPr lang="el-GR" sz="1200" b="1" dirty="0" smtClean="0">
                <a:solidFill>
                  <a:srgbClr val="FFFF00"/>
                </a:solidFill>
                <a:latin typeface="Palatino Linotype" pitchFamily="18" charset="0"/>
                <a:cs typeface="Times New Roman" pitchFamily="18" charset="0"/>
              </a:rPr>
              <a:t>ει</a:t>
            </a:r>
            <a:r>
              <a:rPr lang="en-US" sz="1200" dirty="0" smtClean="0">
                <a:solidFill>
                  <a:schemeClr val="bg1"/>
                </a:solidFill>
                <a:latin typeface="Times New Roman" pitchFamily="18" charset="0"/>
                <a:cs typeface="Times New Roman" pitchFamily="18" charset="0"/>
              </a:rPr>
              <a:t> will be found in modern editions of some Greek authors</a:t>
            </a:r>
            <a:r>
              <a:rPr lang="en-US" sz="1200" baseline="0" dirty="0" smtClean="0">
                <a:solidFill>
                  <a:schemeClr val="bg1"/>
                </a:solidFill>
                <a:latin typeface="Times New Roman" pitchFamily="18" charset="0"/>
                <a:cs typeface="Times New Roman" pitchFamily="18" charset="0"/>
              </a:rPr>
              <a:t> (either under the influence of the manuscripts or because the editor believes the particular author originally used the form). </a:t>
            </a:r>
            <a:endParaRPr lang="en-US" b="0"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0"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This is the vocabulary that appears on both the DCC and NT 30+ list</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30</a:t>
            </a:fld>
            <a:endParaRPr lang="en-US"/>
          </a:p>
        </p:txBody>
      </p:sp>
    </p:spTree>
    <p:extLst>
      <p:ext uri="{BB962C8B-B14F-4D97-AF65-F5344CB8AC3E}">
        <p14:creationId xmlns:p14="http://schemas.microsoft.com/office/powerpoint/2010/main" val="2314663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dirty="0" smtClean="0">
                <a:solidFill>
                  <a:schemeClr val="bg1"/>
                </a:solidFill>
                <a:latin typeface="Palatino Linotype" pitchFamily="18" charset="0"/>
                <a:cs typeface="Times New Roman" pitchFamily="18" charset="0"/>
              </a:rPr>
              <a:t>φη</a:t>
            </a:r>
            <a:r>
              <a:rPr lang="el-GR" dirty="0" smtClean="0">
                <a:solidFill>
                  <a:srgbClr val="FFFF00"/>
                </a:solidFill>
                <a:latin typeface="Palatino Linotype" pitchFamily="18" charset="0"/>
                <a:cs typeface="Times New Roman" pitchFamily="18" charset="0"/>
              </a:rPr>
              <a:t>μί</a:t>
            </a:r>
            <a:r>
              <a:rPr lang="el-GR" dirty="0" smtClean="0">
                <a:solidFill>
                  <a:schemeClr val="bg1"/>
                </a:solidFill>
                <a:latin typeface="Palatino Linotype" pitchFamily="18" charset="0"/>
                <a:cs typeface="Times New Roman" pitchFamily="18" charset="0"/>
              </a:rPr>
              <a:t> </a:t>
            </a:r>
            <a:r>
              <a:rPr lang="en-US" dirty="0" smtClean="0"/>
              <a:t>is</a:t>
            </a:r>
            <a:r>
              <a:rPr lang="en-US" baseline="0" dirty="0" smtClean="0"/>
              <a:t> virtually non-existent in the middle voice in Classical Greek and not included here. </a:t>
            </a:r>
          </a:p>
          <a:p>
            <a:pPr>
              <a:spcBef>
                <a:spcPct val="0"/>
              </a:spcBef>
            </a:pPr>
            <a:r>
              <a:rPr lang="el-GR" dirty="0" smtClean="0">
                <a:solidFill>
                  <a:schemeClr val="bg1"/>
                </a:solidFill>
                <a:latin typeface="Palatino Linotype" pitchFamily="18" charset="0"/>
                <a:cs typeface="Times New Roman" pitchFamily="18" charset="0"/>
              </a:rPr>
              <a:t>εἰ</a:t>
            </a:r>
            <a:r>
              <a:rPr lang="el-GR" dirty="0" smtClean="0">
                <a:solidFill>
                  <a:srgbClr val="FFFF00"/>
                </a:solidFill>
                <a:latin typeface="Palatino Linotype" pitchFamily="18" charset="0"/>
                <a:cs typeface="Times New Roman" pitchFamily="18" charset="0"/>
              </a:rPr>
              <a:t>μί</a:t>
            </a:r>
            <a:r>
              <a:rPr lang="el-GR" dirty="0" smtClean="0">
                <a:solidFill>
                  <a:schemeClr val="bg1"/>
                </a:solidFill>
                <a:latin typeface="Palatino Linotype" pitchFamily="18" charset="0"/>
                <a:cs typeface="Times New Roman" pitchFamily="18" charset="0"/>
              </a:rPr>
              <a:t> </a:t>
            </a:r>
            <a:r>
              <a:rPr lang="en-US" dirty="0" smtClean="0">
                <a:solidFill>
                  <a:schemeClr val="bg1"/>
                </a:solidFill>
                <a:latin typeface="Palatino Linotype" pitchFamily="18" charset="0"/>
                <a:cs typeface="Times New Roman" pitchFamily="18" charset="0"/>
              </a:rPr>
              <a:t>h</a:t>
            </a:r>
            <a:r>
              <a:rPr lang="en-US" baseline="0" dirty="0" smtClean="0"/>
              <a:t>as no present middle. </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41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a:t>
            </a:r>
            <a:r>
              <a:rPr lang="en-US" b="1" dirty="0">
                <a:solidFill>
                  <a:srgbClr val="FFFF00"/>
                </a:solidFill>
                <a:latin typeface="Times New Roman" pitchFamily="18" charset="0"/>
                <a:cs typeface="Times New Roman" pitchFamily="18" charset="0"/>
              </a:rPr>
              <a:t>Greek</a:t>
            </a:r>
            <a:br>
              <a:rPr lang="en-US" b="1" dirty="0">
                <a:solidFill>
                  <a:srgbClr val="FFFF00"/>
                </a:solidFill>
                <a:latin typeface="Times New Roman" pitchFamily="18" charset="0"/>
                <a:cs typeface="Times New Roman" pitchFamily="18" charset="0"/>
              </a:rPr>
            </a:br>
            <a:r>
              <a:rPr lang="en-US" sz="2800" b="1" dirty="0">
                <a:solidFill>
                  <a:srgbClr val="FFFF00"/>
                </a:solidFill>
                <a:latin typeface="Times New Roman" pitchFamily="18" charset="0"/>
                <a:cs typeface="Times New Roman" pitchFamily="18" charset="0"/>
              </a:rPr>
              <a:t>Unit 9 part 1: </a:t>
            </a:r>
            <a:r>
              <a:rPr lang="en-US" sz="2800" b="1" dirty="0" smtClean="0">
                <a:solidFill>
                  <a:srgbClr val="FFFF00"/>
                </a:solidFill>
                <a:latin typeface="Times New Roman" pitchFamily="18" charset="0"/>
                <a:cs typeface="Times New Roman" pitchFamily="18" charset="0"/>
              </a:rPr>
              <a:t/>
            </a:r>
            <a:br>
              <a:rPr lang="en-US" sz="2800" b="1" dirty="0" smtClean="0">
                <a:solidFill>
                  <a:srgbClr val="FFFF00"/>
                </a:solidFill>
                <a:latin typeface="Times New Roman" pitchFamily="18" charset="0"/>
                <a:cs typeface="Times New Roman" pitchFamily="18" charset="0"/>
              </a:rPr>
            </a:br>
            <a:r>
              <a:rPr lang="en-US" sz="2800" b="1" dirty="0" smtClean="0">
                <a:solidFill>
                  <a:srgbClr val="FFFF00"/>
                </a:solidFill>
                <a:latin typeface="Times New Roman" pitchFamily="18" charset="0"/>
                <a:cs typeface="Times New Roman" pitchFamily="18" charset="0"/>
              </a:rPr>
              <a:t>The </a:t>
            </a:r>
            <a:r>
              <a:rPr lang="en-US" sz="2800" b="1" dirty="0">
                <a:solidFill>
                  <a:srgbClr val="FFFF00"/>
                </a:solidFill>
                <a:latin typeface="Times New Roman" pitchFamily="18" charset="0"/>
                <a:cs typeface="Times New Roman" pitchFamily="18" charset="0"/>
              </a:rPr>
              <a:t>Middle Voice of Verbs</a:t>
            </a:r>
            <a:br>
              <a:rPr lang="en-US" sz="2800" b="1" dirty="0">
                <a:solidFill>
                  <a:srgbClr val="FFFF00"/>
                </a:solidFill>
                <a:latin typeface="Times New Roman" pitchFamily="18" charset="0"/>
                <a:cs typeface="Times New Roman" pitchFamily="18" charset="0"/>
              </a:rPr>
            </a:br>
            <a:endParaRPr lang="en-US" sz="32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2013 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244383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6962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Conjugating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In Unit 7, you learned that Greek has </a:t>
            </a:r>
            <a:r>
              <a:rPr lang="en-US" sz="2400" dirty="0" smtClean="0">
                <a:solidFill>
                  <a:srgbClr val="FFFF00"/>
                </a:solidFill>
                <a:latin typeface="Times New Roman" pitchFamily="18" charset="0"/>
                <a:cs typeface="Times New Roman" pitchFamily="18" charset="0"/>
              </a:rPr>
              <a:t>two conjugations</a:t>
            </a:r>
            <a:r>
              <a:rPr lang="en-US" sz="2400" dirty="0" smtClean="0">
                <a:solidFill>
                  <a:schemeClr val="bg1"/>
                </a:solidFill>
                <a:latin typeface="Times New Roman" pitchFamily="18" charset="0"/>
                <a:cs typeface="Times New Roman" pitchFamily="18" charset="0"/>
              </a:rPr>
              <a:t>: </a:t>
            </a:r>
          </a:p>
          <a:p>
            <a:pPr lvl="1">
              <a:defRPr/>
            </a:pP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μι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a:t>
            </a:r>
          </a:p>
          <a:p>
            <a:pPr lvl="1">
              <a:defRPr/>
            </a:pP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a:t>
            </a:r>
          </a:p>
          <a:p>
            <a:pPr>
              <a:defRPr/>
            </a:pPr>
            <a:r>
              <a:rPr lang="en-US" sz="2400" dirty="0" smtClean="0">
                <a:solidFill>
                  <a:schemeClr val="bg1"/>
                </a:solidFill>
                <a:latin typeface="Times New Roman" pitchFamily="18" charset="0"/>
                <a:cs typeface="Times New Roman" pitchFamily="18" charset="0"/>
              </a:rPr>
              <a:t>In the </a:t>
            </a:r>
            <a:r>
              <a:rPr lang="en-US" sz="2400" dirty="0" smtClean="0">
                <a:solidFill>
                  <a:srgbClr val="FFFF00"/>
                </a:solidFill>
                <a:latin typeface="Times New Roman" pitchFamily="18" charset="0"/>
                <a:cs typeface="Times New Roman" pitchFamily="18" charset="0"/>
              </a:rPr>
              <a:t>active voice</a:t>
            </a:r>
            <a:r>
              <a:rPr lang="en-US" sz="2400" dirty="0" smtClean="0">
                <a:solidFill>
                  <a:schemeClr val="bg1"/>
                </a:solidFill>
                <a:latin typeface="Times New Roman" pitchFamily="18" charset="0"/>
                <a:cs typeface="Times New Roman" pitchFamily="18" charset="0"/>
              </a:rPr>
              <a:t>, these conjugations use somewhat </a:t>
            </a:r>
            <a:r>
              <a:rPr lang="en-US" sz="2400" dirty="0" smtClean="0">
                <a:solidFill>
                  <a:srgbClr val="FFFF00"/>
                </a:solidFill>
                <a:latin typeface="Times New Roman" pitchFamily="18" charset="0"/>
                <a:cs typeface="Times New Roman" pitchFamily="18" charset="0"/>
              </a:rPr>
              <a:t>different</a:t>
            </a:r>
            <a:r>
              <a:rPr lang="en-US" sz="2400" dirty="0" smtClean="0">
                <a:solidFill>
                  <a:schemeClr val="bg1"/>
                </a:solidFill>
                <a:latin typeface="Times New Roman" pitchFamily="18" charset="0"/>
                <a:cs typeface="Times New Roman" pitchFamily="18" charset="0"/>
              </a:rPr>
              <a:t> endings to designate person and number (and the infinitive mood). </a:t>
            </a:r>
          </a:p>
          <a:p>
            <a:pPr>
              <a:defRPr/>
            </a:pPr>
            <a:r>
              <a:rPr lang="en-US" sz="2400" dirty="0" smtClean="0">
                <a:solidFill>
                  <a:schemeClr val="bg1"/>
                </a:solidFill>
                <a:latin typeface="Times New Roman" pitchFamily="18" charset="0"/>
                <a:cs typeface="Times New Roman" pitchFamily="18" charset="0"/>
              </a:rPr>
              <a:t>In the </a:t>
            </a:r>
            <a:r>
              <a:rPr lang="en-US" sz="2400" dirty="0" smtClean="0">
                <a:solidFill>
                  <a:srgbClr val="FFFF00"/>
                </a:solidFill>
                <a:latin typeface="Times New Roman" pitchFamily="18" charset="0"/>
                <a:cs typeface="Times New Roman" pitchFamily="18" charset="0"/>
              </a:rPr>
              <a:t>middle voice</a:t>
            </a:r>
            <a:r>
              <a:rPr lang="en-US" sz="2400" dirty="0" smtClean="0">
                <a:solidFill>
                  <a:schemeClr val="bg1"/>
                </a:solidFill>
                <a:latin typeface="Times New Roman" pitchFamily="18" charset="0"/>
                <a:cs typeface="Times New Roman" pitchFamily="18" charset="0"/>
              </a:rPr>
              <a:t>, both conjugations use exactly the </a:t>
            </a:r>
            <a:r>
              <a:rPr lang="en-US" sz="2400" dirty="0" smtClean="0">
                <a:solidFill>
                  <a:srgbClr val="FFFF00"/>
                </a:solidFill>
                <a:latin typeface="Times New Roman" pitchFamily="18" charset="0"/>
                <a:cs typeface="Times New Roman" pitchFamily="18" charset="0"/>
              </a:rPr>
              <a:t>same</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endings to designate person and number (and the infinitive mood). </a:t>
            </a:r>
            <a:endParaRPr lang="en-US" sz="2400" dirty="0" smtClean="0">
              <a:solidFill>
                <a:schemeClr val="bg1"/>
              </a:solidFill>
              <a:latin typeface="Times New Roman" pitchFamily="18" charset="0"/>
              <a:cs typeface="Times New Roman" pitchFamily="18" charset="0"/>
            </a:endParaRPr>
          </a:p>
          <a:p>
            <a:pPr>
              <a:defRPr/>
            </a:pPr>
            <a:endParaRPr lang="en-US"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9762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endings of the </a:t>
            </a:r>
            <a:r>
              <a:rPr lang="en-US" sz="2400" dirty="0" smtClean="0">
                <a:solidFill>
                  <a:srgbClr val="FFFF00"/>
                </a:solidFill>
                <a:latin typeface="Times New Roman" pitchFamily="18" charset="0"/>
                <a:cs typeface="Times New Roman" pitchFamily="18" charset="0"/>
              </a:rPr>
              <a:t>Middle Voice </a:t>
            </a:r>
            <a:r>
              <a:rPr lang="en-US" sz="2400" dirty="0" smtClean="0">
                <a:solidFill>
                  <a:schemeClr val="bg1"/>
                </a:solidFill>
                <a:latin typeface="Times New Roman" pitchFamily="18" charset="0"/>
                <a:cs typeface="Times New Roman" pitchFamily="18" charset="0"/>
              </a:rPr>
              <a:t>are as follows: </a:t>
            </a:r>
            <a:endParaRPr lang="el-GR" sz="2400" dirty="0" smtClean="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rPr>
              <a:t>μαι</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I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μεθα</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we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p>
          <a:p>
            <a:pPr>
              <a:defRPr/>
            </a:pPr>
            <a:r>
              <a:rPr lang="en-US" sz="20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rPr>
              <a:t>σαι</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you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σθε</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y’all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rPr>
              <a:t>ται</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(s)he, it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νται</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they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marL="0" indent="0" algn="ctr">
              <a:buNone/>
              <a:defRPr/>
            </a:pPr>
            <a:endParaRPr lang="el-GR" sz="2400" dirty="0" smtClean="0">
              <a:solidFill>
                <a:schemeClr val="bg1"/>
              </a:solidFill>
              <a:latin typeface="Times New Roman" pitchFamily="18" charset="0"/>
              <a:cs typeface="Times New Roman" pitchFamily="18" charset="0"/>
            </a:endParaRPr>
          </a:p>
          <a:p>
            <a:pPr marL="0" indent="0" algn="ctr">
              <a:buNone/>
              <a:defRPr/>
            </a:pPr>
            <a:r>
              <a:rPr lang="en-US" sz="24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rPr>
              <a:t>σθαι</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signals that </a:t>
            </a:r>
            <a:r>
              <a:rPr lang="en-US" sz="2400" dirty="0" smtClean="0">
                <a:solidFill>
                  <a:schemeClr val="bg1"/>
                </a:solidFill>
                <a:latin typeface="Times New Roman" pitchFamily="18" charset="0"/>
                <a:cs typeface="Times New Roman" pitchFamily="18" charset="0"/>
              </a:rPr>
              <a:t>a</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 </a:t>
            </a:r>
            <a:r>
              <a:rPr lang="en-US" sz="2400" dirty="0">
                <a:solidFill>
                  <a:schemeClr val="bg1"/>
                </a:solidFill>
                <a:latin typeface="Times New Roman" pitchFamily="18" charset="0"/>
                <a:cs typeface="Times New Roman" pitchFamily="18" charset="0"/>
              </a:rPr>
              <a:t>is in the </a:t>
            </a:r>
            <a:r>
              <a:rPr lang="en-US" sz="2400" dirty="0">
                <a:solidFill>
                  <a:srgbClr val="FFFF00"/>
                </a:solidFill>
                <a:latin typeface="Times New Roman" pitchFamily="18" charset="0"/>
                <a:cs typeface="Times New Roman" pitchFamily="18" charset="0"/>
              </a:rPr>
              <a:t>infinitive</a:t>
            </a:r>
            <a:r>
              <a:rPr lang="en-US" sz="2400" dirty="0">
                <a:solidFill>
                  <a:schemeClr val="bg1"/>
                </a:solidFill>
                <a:latin typeface="Times New Roman" pitchFamily="18" charset="0"/>
                <a:cs typeface="Times New Roman" pitchFamily="18" charset="0"/>
              </a:rPr>
              <a:t>. </a:t>
            </a:r>
          </a:p>
          <a:p>
            <a:pPr>
              <a:buNone/>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98232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Remember </a:t>
            </a:r>
            <a:r>
              <a:rPr lang="en-US" sz="2400" dirty="0">
                <a:solidFill>
                  <a:schemeClr val="bg1"/>
                </a:solidFill>
                <a:latin typeface="Times New Roman" pitchFamily="18" charset="0"/>
                <a:cs typeface="Times New Roman" pitchFamily="18" charset="0"/>
              </a:rPr>
              <a:t>that -</a:t>
            </a:r>
            <a:r>
              <a:rPr lang="el-GR" sz="2400" dirty="0">
                <a:solidFill>
                  <a:srgbClr val="FFFF00"/>
                </a:solidFill>
                <a:latin typeface="Palatino Linotype" pitchFamily="18" charset="0"/>
                <a:cs typeface="Times New Roman" pitchFamily="18" charset="0"/>
              </a:rPr>
              <a:t>ω</a:t>
            </a:r>
            <a:r>
              <a:rPr lang="en-US" sz="2400" dirty="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have a </a:t>
            </a:r>
            <a:r>
              <a:rPr lang="en-US" sz="2400" u="sng" dirty="0" smtClean="0">
                <a:solidFill>
                  <a:schemeClr val="bg1"/>
                </a:solidFill>
                <a:latin typeface="Times New Roman" pitchFamily="18" charset="0"/>
                <a:cs typeface="Times New Roman" pitchFamily="18" charset="0"/>
              </a:rPr>
              <a:t>thematic vowel</a:t>
            </a:r>
            <a:r>
              <a:rPr lang="en-US" sz="2400" dirty="0" smtClean="0">
                <a:solidFill>
                  <a:schemeClr val="bg1"/>
                </a:solidFill>
                <a:latin typeface="Times New Roman" pitchFamily="18" charset="0"/>
                <a:cs typeface="Times New Roman" pitchFamily="18" charset="0"/>
              </a:rPr>
              <a:t>, so the endings of the </a:t>
            </a:r>
            <a:r>
              <a:rPr lang="en-US" sz="2400" dirty="0" smtClean="0">
                <a:solidFill>
                  <a:srgbClr val="FFFF00"/>
                </a:solidFill>
                <a:latin typeface="Times New Roman" pitchFamily="18" charset="0"/>
                <a:cs typeface="Times New Roman" pitchFamily="18" charset="0"/>
              </a:rPr>
              <a:t>Middle Voice </a:t>
            </a:r>
            <a:r>
              <a:rPr lang="en-US" sz="2400" dirty="0" smtClean="0">
                <a:solidFill>
                  <a:schemeClr val="bg1"/>
                </a:solidFill>
                <a:latin typeface="Times New Roman" pitchFamily="18" charset="0"/>
                <a:cs typeface="Times New Roman" pitchFamily="18" charset="0"/>
              </a:rPr>
              <a:t>appear as follows: </a:t>
            </a:r>
            <a:endParaRPr lang="el-GR" sz="2400" dirty="0" smtClean="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μαι</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I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u="sng" dirty="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μεθα</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we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σαι</a:t>
            </a:r>
            <a:r>
              <a:rPr lang="en-US"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rPr>
              <a:t>ει</a:t>
            </a:r>
            <a:r>
              <a:rPr lang="en-US"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or </a:t>
            </a:r>
            <a:r>
              <a:rPr lang="en-US" sz="20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sym typeface="Wingdings" pitchFamily="2" charset="2"/>
              </a:rPr>
              <a:t>ῃ</a:t>
            </a:r>
            <a:r>
              <a:rPr lang="el-GR" sz="2400" dirty="0" smtClean="0">
                <a:solidFill>
                  <a:schemeClr val="bg1"/>
                </a:solidFill>
                <a:latin typeface="Times New Roman" pitchFamily="18" charset="0"/>
                <a:cs typeface="Times New Roman" pitchFamily="18" charset="0"/>
                <a:sym typeface="Wingdings" pitchFamily="2" charset="2"/>
              </a:rPr>
              <a:t> </a:t>
            </a:r>
            <a:r>
              <a:rPr lang="en-US" sz="2000" dirty="0" smtClean="0">
                <a:solidFill>
                  <a:schemeClr val="bg1"/>
                </a:solidFill>
                <a:latin typeface="Times New Roman" pitchFamily="18" charset="0"/>
                <a:cs typeface="Times New Roman" pitchFamily="18" charset="0"/>
              </a:rPr>
              <a:t>= you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u="sng" dirty="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σθε</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y’all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ται</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(s)he, it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u="sng" dirty="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νται</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they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marL="0" indent="0" algn="ctr">
              <a:buNone/>
              <a:defRPr/>
            </a:pPr>
            <a:endParaRPr lang="el-GR" sz="2400" dirty="0" smtClean="0">
              <a:solidFill>
                <a:schemeClr val="bg1"/>
              </a:solidFill>
              <a:latin typeface="Times New Roman" pitchFamily="18" charset="0"/>
              <a:cs typeface="Times New Roman" pitchFamily="18" charset="0"/>
            </a:endParaRPr>
          </a:p>
          <a:p>
            <a:pPr marL="0" indent="0" algn="ctr">
              <a:buNone/>
              <a:defRPr/>
            </a:pPr>
            <a:r>
              <a:rPr lang="en-US" sz="2400" dirty="0" smtClean="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σθαι</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signals that </a:t>
            </a:r>
            <a:r>
              <a:rPr lang="en-US" sz="2400" dirty="0" smtClean="0">
                <a:solidFill>
                  <a:schemeClr val="bg1"/>
                </a:solidFill>
                <a:latin typeface="Times New Roman" pitchFamily="18" charset="0"/>
                <a:cs typeface="Times New Roman" pitchFamily="18" charset="0"/>
              </a:rPr>
              <a:t>a</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 </a:t>
            </a:r>
            <a:r>
              <a:rPr lang="en-US" sz="2400" dirty="0">
                <a:solidFill>
                  <a:schemeClr val="bg1"/>
                </a:solidFill>
                <a:latin typeface="Times New Roman" pitchFamily="18" charset="0"/>
                <a:cs typeface="Times New Roman" pitchFamily="18" charset="0"/>
              </a:rPr>
              <a:t>is in the </a:t>
            </a:r>
            <a:r>
              <a:rPr lang="en-US" sz="2400" dirty="0">
                <a:solidFill>
                  <a:srgbClr val="FFFF00"/>
                </a:solidFill>
                <a:latin typeface="Times New Roman" pitchFamily="18" charset="0"/>
                <a:cs typeface="Times New Roman" pitchFamily="18" charset="0"/>
              </a:rPr>
              <a:t>infinitive</a:t>
            </a:r>
            <a:r>
              <a:rPr lang="en-US" sz="2400" dirty="0">
                <a:solidFill>
                  <a:schemeClr val="bg1"/>
                </a:solidFill>
                <a:latin typeface="Times New Roman" pitchFamily="18" charset="0"/>
                <a:cs typeface="Times New Roman" pitchFamily="18" charset="0"/>
              </a:rPr>
              <a:t>. </a:t>
            </a:r>
          </a:p>
          <a:p>
            <a:pPr>
              <a:buNone/>
              <a:defRPr/>
            </a:pPr>
            <a:endParaRPr lang="en-US" sz="2000" dirty="0" smtClean="0">
              <a:solidFill>
                <a:schemeClr val="bg1"/>
              </a:solidFill>
              <a:latin typeface="Times New Roman" pitchFamily="18" charset="0"/>
              <a:cs typeface="Times New Roman" pitchFamily="18" charset="0"/>
            </a:endParaRPr>
          </a:p>
          <a:p>
            <a:pPr>
              <a:buNone/>
              <a:defRPr/>
            </a:pPr>
            <a:r>
              <a:rPr lang="el-GR" sz="2000" dirty="0" smtClean="0">
                <a:solidFill>
                  <a:schemeClr val="bg1"/>
                </a:solidFill>
                <a:latin typeface="Times New Roman" pitchFamily="18" charset="0"/>
                <a:cs typeface="Times New Roman" pitchFamily="18" charset="0"/>
              </a:rPr>
              <a:t>*</a:t>
            </a:r>
            <a:r>
              <a:rPr lang="en-US" sz="2000" dirty="0" smtClean="0">
                <a:solidFill>
                  <a:schemeClr val="bg1"/>
                </a:solidFill>
                <a:latin typeface="Times New Roman" pitchFamily="18" charset="0"/>
                <a:cs typeface="Times New Roman" pitchFamily="18" charset="0"/>
              </a:rPr>
              <a:t>The second person singular regularly appears in contracted form. </a:t>
            </a:r>
          </a:p>
        </p:txBody>
      </p:sp>
    </p:spTree>
    <p:extLst>
      <p:ext uri="{BB962C8B-B14F-4D97-AF65-F5344CB8AC3E}">
        <p14:creationId xmlns:p14="http://schemas.microsoft.com/office/powerpoint/2010/main" val="12405872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Remember </a:t>
            </a:r>
            <a:r>
              <a:rPr lang="en-US" sz="2400" dirty="0">
                <a:solidFill>
                  <a:schemeClr val="bg1"/>
                </a:solidFill>
                <a:latin typeface="Times New Roman" pitchFamily="18" charset="0"/>
                <a:cs typeface="Times New Roman" pitchFamily="18" charset="0"/>
              </a:rPr>
              <a:t>that -</a:t>
            </a:r>
            <a:r>
              <a:rPr lang="el-GR" sz="2400" dirty="0">
                <a:solidFill>
                  <a:srgbClr val="FFFF00"/>
                </a:solidFill>
                <a:latin typeface="Palatino Linotype" pitchFamily="18" charset="0"/>
                <a:cs typeface="Times New Roman" pitchFamily="18" charset="0"/>
              </a:rPr>
              <a:t>ω</a:t>
            </a:r>
            <a:r>
              <a:rPr lang="en-US" sz="2400" dirty="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have a </a:t>
            </a:r>
            <a:r>
              <a:rPr lang="en-US" sz="2400" u="sng" dirty="0" smtClean="0">
                <a:solidFill>
                  <a:schemeClr val="bg1"/>
                </a:solidFill>
                <a:latin typeface="Times New Roman" pitchFamily="18" charset="0"/>
                <a:cs typeface="Times New Roman" pitchFamily="18" charset="0"/>
              </a:rPr>
              <a:t>thematic vowel</a:t>
            </a:r>
            <a:r>
              <a:rPr lang="en-US" sz="2400" dirty="0" smtClean="0">
                <a:solidFill>
                  <a:schemeClr val="bg1"/>
                </a:solidFill>
                <a:latin typeface="Times New Roman" pitchFamily="18" charset="0"/>
                <a:cs typeface="Times New Roman" pitchFamily="18" charset="0"/>
              </a:rPr>
              <a:t>, so the endings of the </a:t>
            </a:r>
            <a:r>
              <a:rPr lang="en-US" sz="2400" dirty="0" smtClean="0">
                <a:solidFill>
                  <a:srgbClr val="FFFF00"/>
                </a:solidFill>
                <a:latin typeface="Times New Roman" pitchFamily="18" charset="0"/>
                <a:cs typeface="Times New Roman" pitchFamily="18" charset="0"/>
              </a:rPr>
              <a:t>Middle Voice </a:t>
            </a:r>
            <a:r>
              <a:rPr lang="en-US" sz="2400" dirty="0" smtClean="0">
                <a:solidFill>
                  <a:schemeClr val="bg1"/>
                </a:solidFill>
                <a:latin typeface="Times New Roman" pitchFamily="18" charset="0"/>
                <a:cs typeface="Times New Roman" pitchFamily="18" charset="0"/>
              </a:rPr>
              <a:t>appear as follows: </a:t>
            </a:r>
            <a:endParaRPr lang="el-GR" sz="2400" dirty="0" smtClean="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μαι</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I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u="sng" dirty="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μεθα</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we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smtClean="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σαι</a:t>
            </a:r>
            <a:r>
              <a:rPr lang="en-US" sz="2000" dirty="0" smtClean="0">
                <a:solidFill>
                  <a:schemeClr val="bg1"/>
                </a:solidFill>
                <a:latin typeface="Times New Roman" pitchFamily="18" charset="0"/>
                <a:cs typeface="Times New Roman" pitchFamily="18" charset="0"/>
              </a:rPr>
              <a:t> you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σθε</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y’all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ται</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(s)he, it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u="sng" dirty="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νται</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they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marL="0" indent="0" algn="ctr">
              <a:buNone/>
              <a:defRPr/>
            </a:pPr>
            <a:endParaRPr lang="el-GR" sz="2400" dirty="0" smtClean="0">
              <a:solidFill>
                <a:schemeClr val="bg1"/>
              </a:solidFill>
              <a:latin typeface="Times New Roman" pitchFamily="18" charset="0"/>
              <a:cs typeface="Times New Roman" pitchFamily="18" charset="0"/>
            </a:endParaRPr>
          </a:p>
          <a:p>
            <a:pPr marL="0" indent="0" algn="ctr">
              <a:buNone/>
              <a:defRPr/>
            </a:pPr>
            <a:r>
              <a:rPr lang="en-US" sz="2400" dirty="0" smtClean="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σθαι</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signals that </a:t>
            </a:r>
            <a:r>
              <a:rPr lang="en-US" sz="2400" dirty="0" smtClean="0">
                <a:solidFill>
                  <a:schemeClr val="bg1"/>
                </a:solidFill>
                <a:latin typeface="Times New Roman" pitchFamily="18" charset="0"/>
                <a:cs typeface="Times New Roman" pitchFamily="18" charset="0"/>
              </a:rPr>
              <a:t>a</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 </a:t>
            </a:r>
            <a:r>
              <a:rPr lang="en-US" sz="2400" dirty="0">
                <a:solidFill>
                  <a:schemeClr val="bg1"/>
                </a:solidFill>
                <a:latin typeface="Times New Roman" pitchFamily="18" charset="0"/>
                <a:cs typeface="Times New Roman" pitchFamily="18" charset="0"/>
              </a:rPr>
              <a:t>is in the </a:t>
            </a:r>
            <a:r>
              <a:rPr lang="en-US" sz="2400" dirty="0">
                <a:solidFill>
                  <a:srgbClr val="FFFF00"/>
                </a:solidFill>
                <a:latin typeface="Times New Roman" pitchFamily="18" charset="0"/>
                <a:cs typeface="Times New Roman" pitchFamily="18" charset="0"/>
              </a:rPr>
              <a:t>infinitive</a:t>
            </a:r>
            <a:r>
              <a:rPr lang="en-US" sz="2400" dirty="0">
                <a:solidFill>
                  <a:schemeClr val="bg1"/>
                </a:solidFill>
                <a:latin typeface="Times New Roman" pitchFamily="18" charset="0"/>
                <a:cs typeface="Times New Roman" pitchFamily="18" charset="0"/>
              </a:rPr>
              <a:t>. </a:t>
            </a:r>
          </a:p>
          <a:p>
            <a:pPr>
              <a:buNone/>
              <a:defRPr/>
            </a:pPr>
            <a:endParaRPr lang="en-US" sz="2000" dirty="0" smtClean="0">
              <a:solidFill>
                <a:schemeClr val="bg1"/>
              </a:solidFill>
              <a:latin typeface="Times New Roman" pitchFamily="18" charset="0"/>
              <a:cs typeface="Times New Roman" pitchFamily="18" charset="0"/>
            </a:endParaRPr>
          </a:p>
          <a:p>
            <a:pPr>
              <a:buNone/>
              <a:defRPr/>
            </a:pPr>
            <a:r>
              <a:rPr lang="el-GR" sz="2000" dirty="0" smtClean="0">
                <a:solidFill>
                  <a:schemeClr val="bg1"/>
                </a:solidFill>
                <a:latin typeface="Times New Roman" pitchFamily="18" charset="0"/>
                <a:cs typeface="Times New Roman" pitchFamily="18" charset="0"/>
              </a:rPr>
              <a:t>*</a:t>
            </a:r>
            <a:r>
              <a:rPr lang="en-US" sz="2000" dirty="0" smtClean="0">
                <a:solidFill>
                  <a:schemeClr val="bg1"/>
                </a:solidFill>
                <a:latin typeface="Times New Roman" pitchFamily="18" charset="0"/>
                <a:cs typeface="Times New Roman" pitchFamily="18" charset="0"/>
              </a:rPr>
              <a:t>The second person singular regularly appears in contracted form. </a:t>
            </a:r>
          </a:p>
        </p:txBody>
      </p:sp>
      <p:sp>
        <p:nvSpPr>
          <p:cNvPr id="6" name="L-Shape 5"/>
          <p:cNvSpPr/>
          <p:nvPr/>
        </p:nvSpPr>
        <p:spPr>
          <a:xfrm>
            <a:off x="838200" y="3886200"/>
            <a:ext cx="6715125" cy="866774"/>
          </a:xfrm>
          <a:custGeom>
            <a:avLst/>
            <a:gdLst>
              <a:gd name="connsiteX0" fmla="*/ 0 w 914400"/>
              <a:gd name="connsiteY0" fmla="*/ 0 h 914400"/>
              <a:gd name="connsiteX1" fmla="*/ 457200 w 914400"/>
              <a:gd name="connsiteY1" fmla="*/ 0 h 914400"/>
              <a:gd name="connsiteX2" fmla="*/ 457200 w 914400"/>
              <a:gd name="connsiteY2" fmla="*/ 457200 h 914400"/>
              <a:gd name="connsiteX3" fmla="*/ 914400 w 914400"/>
              <a:gd name="connsiteY3" fmla="*/ 457200 h 914400"/>
              <a:gd name="connsiteX4" fmla="*/ 914400 w 914400"/>
              <a:gd name="connsiteY4" fmla="*/ 914400 h 914400"/>
              <a:gd name="connsiteX5" fmla="*/ 0 w 914400"/>
              <a:gd name="connsiteY5" fmla="*/ 914400 h 914400"/>
              <a:gd name="connsiteX6" fmla="*/ 0 w 914400"/>
              <a:gd name="connsiteY6" fmla="*/ 0 h 914400"/>
              <a:gd name="connsiteX0" fmla="*/ 0 w 6543675"/>
              <a:gd name="connsiteY0" fmla="*/ 19050 h 933450"/>
              <a:gd name="connsiteX1" fmla="*/ 6543675 w 6543675"/>
              <a:gd name="connsiteY1" fmla="*/ 0 h 933450"/>
              <a:gd name="connsiteX2" fmla="*/ 457200 w 6543675"/>
              <a:gd name="connsiteY2" fmla="*/ 476250 h 933450"/>
              <a:gd name="connsiteX3" fmla="*/ 914400 w 6543675"/>
              <a:gd name="connsiteY3" fmla="*/ 476250 h 933450"/>
              <a:gd name="connsiteX4" fmla="*/ 914400 w 6543675"/>
              <a:gd name="connsiteY4" fmla="*/ 933450 h 933450"/>
              <a:gd name="connsiteX5" fmla="*/ 0 w 6543675"/>
              <a:gd name="connsiteY5" fmla="*/ 933450 h 933450"/>
              <a:gd name="connsiteX6" fmla="*/ 0 w 6543675"/>
              <a:gd name="connsiteY6" fmla="*/ 19050 h 933450"/>
              <a:gd name="connsiteX0" fmla="*/ 0 w 6543675"/>
              <a:gd name="connsiteY0" fmla="*/ 19050 h 933450"/>
              <a:gd name="connsiteX1" fmla="*/ 6543675 w 6543675"/>
              <a:gd name="connsiteY1" fmla="*/ 0 h 933450"/>
              <a:gd name="connsiteX2" fmla="*/ 6534150 w 6543675"/>
              <a:gd name="connsiteY2" fmla="*/ 457200 h 933450"/>
              <a:gd name="connsiteX3" fmla="*/ 914400 w 6543675"/>
              <a:gd name="connsiteY3" fmla="*/ 476250 h 933450"/>
              <a:gd name="connsiteX4" fmla="*/ 914400 w 6543675"/>
              <a:gd name="connsiteY4" fmla="*/ 933450 h 933450"/>
              <a:gd name="connsiteX5" fmla="*/ 0 w 6543675"/>
              <a:gd name="connsiteY5" fmla="*/ 933450 h 933450"/>
              <a:gd name="connsiteX6" fmla="*/ 0 w 6543675"/>
              <a:gd name="connsiteY6" fmla="*/ 19050 h 933450"/>
              <a:gd name="connsiteX0" fmla="*/ 0 w 6543675"/>
              <a:gd name="connsiteY0" fmla="*/ 19050 h 933450"/>
              <a:gd name="connsiteX1" fmla="*/ 6543675 w 6543675"/>
              <a:gd name="connsiteY1" fmla="*/ 0 h 933450"/>
              <a:gd name="connsiteX2" fmla="*/ 6534150 w 6543675"/>
              <a:gd name="connsiteY2" fmla="*/ 457200 h 933450"/>
              <a:gd name="connsiteX3" fmla="*/ 914400 w 6543675"/>
              <a:gd name="connsiteY3" fmla="*/ 476250 h 933450"/>
              <a:gd name="connsiteX4" fmla="*/ 914400 w 6543675"/>
              <a:gd name="connsiteY4" fmla="*/ 838200 h 933450"/>
              <a:gd name="connsiteX5" fmla="*/ 0 w 6543675"/>
              <a:gd name="connsiteY5" fmla="*/ 933450 h 933450"/>
              <a:gd name="connsiteX6" fmla="*/ 0 w 6543675"/>
              <a:gd name="connsiteY6" fmla="*/ 19050 h 933450"/>
              <a:gd name="connsiteX0" fmla="*/ 0 w 6543675"/>
              <a:gd name="connsiteY0" fmla="*/ 19050 h 838200"/>
              <a:gd name="connsiteX1" fmla="*/ 6543675 w 6543675"/>
              <a:gd name="connsiteY1" fmla="*/ 0 h 838200"/>
              <a:gd name="connsiteX2" fmla="*/ 6534150 w 6543675"/>
              <a:gd name="connsiteY2" fmla="*/ 457200 h 838200"/>
              <a:gd name="connsiteX3" fmla="*/ 914400 w 6543675"/>
              <a:gd name="connsiteY3" fmla="*/ 476250 h 838200"/>
              <a:gd name="connsiteX4" fmla="*/ 914400 w 6543675"/>
              <a:gd name="connsiteY4" fmla="*/ 838200 h 838200"/>
              <a:gd name="connsiteX5" fmla="*/ 0 w 6543675"/>
              <a:gd name="connsiteY5" fmla="*/ 781050 h 838200"/>
              <a:gd name="connsiteX6" fmla="*/ 0 w 6543675"/>
              <a:gd name="connsiteY6" fmla="*/ 19050 h 838200"/>
              <a:gd name="connsiteX0" fmla="*/ 0 w 6543675"/>
              <a:gd name="connsiteY0" fmla="*/ 19050 h 790575"/>
              <a:gd name="connsiteX1" fmla="*/ 6543675 w 6543675"/>
              <a:gd name="connsiteY1" fmla="*/ 0 h 790575"/>
              <a:gd name="connsiteX2" fmla="*/ 6534150 w 6543675"/>
              <a:gd name="connsiteY2" fmla="*/ 457200 h 790575"/>
              <a:gd name="connsiteX3" fmla="*/ 914400 w 6543675"/>
              <a:gd name="connsiteY3" fmla="*/ 476250 h 790575"/>
              <a:gd name="connsiteX4" fmla="*/ 904875 w 6543675"/>
              <a:gd name="connsiteY4" fmla="*/ 790575 h 790575"/>
              <a:gd name="connsiteX5" fmla="*/ 0 w 6543675"/>
              <a:gd name="connsiteY5" fmla="*/ 781050 h 790575"/>
              <a:gd name="connsiteX6" fmla="*/ 0 w 6543675"/>
              <a:gd name="connsiteY6" fmla="*/ 19050 h 790575"/>
              <a:gd name="connsiteX0" fmla="*/ 0 w 6543675"/>
              <a:gd name="connsiteY0" fmla="*/ 19050 h 809625"/>
              <a:gd name="connsiteX1" fmla="*/ 6543675 w 6543675"/>
              <a:gd name="connsiteY1" fmla="*/ 0 h 809625"/>
              <a:gd name="connsiteX2" fmla="*/ 6534150 w 6543675"/>
              <a:gd name="connsiteY2" fmla="*/ 457200 h 809625"/>
              <a:gd name="connsiteX3" fmla="*/ 914400 w 6543675"/>
              <a:gd name="connsiteY3" fmla="*/ 476250 h 809625"/>
              <a:gd name="connsiteX4" fmla="*/ 2552700 w 6543675"/>
              <a:gd name="connsiteY4" fmla="*/ 809625 h 809625"/>
              <a:gd name="connsiteX5" fmla="*/ 0 w 6543675"/>
              <a:gd name="connsiteY5" fmla="*/ 781050 h 809625"/>
              <a:gd name="connsiteX6" fmla="*/ 0 w 6543675"/>
              <a:gd name="connsiteY6" fmla="*/ 19050 h 809625"/>
              <a:gd name="connsiteX0" fmla="*/ 0 w 6543675"/>
              <a:gd name="connsiteY0" fmla="*/ 19050 h 809625"/>
              <a:gd name="connsiteX1" fmla="*/ 6543675 w 6543675"/>
              <a:gd name="connsiteY1" fmla="*/ 0 h 809625"/>
              <a:gd name="connsiteX2" fmla="*/ 6534150 w 6543675"/>
              <a:gd name="connsiteY2" fmla="*/ 457200 h 809625"/>
              <a:gd name="connsiteX3" fmla="*/ 2543175 w 6543675"/>
              <a:gd name="connsiteY3" fmla="*/ 485775 h 809625"/>
              <a:gd name="connsiteX4" fmla="*/ 2552700 w 6543675"/>
              <a:gd name="connsiteY4" fmla="*/ 809625 h 809625"/>
              <a:gd name="connsiteX5" fmla="*/ 0 w 6543675"/>
              <a:gd name="connsiteY5" fmla="*/ 781050 h 809625"/>
              <a:gd name="connsiteX6" fmla="*/ 0 w 6543675"/>
              <a:gd name="connsiteY6" fmla="*/ 19050 h 809625"/>
              <a:gd name="connsiteX0" fmla="*/ 0 w 6543675"/>
              <a:gd name="connsiteY0" fmla="*/ 19050 h 809625"/>
              <a:gd name="connsiteX1" fmla="*/ 6543675 w 6543675"/>
              <a:gd name="connsiteY1" fmla="*/ 0 h 809625"/>
              <a:gd name="connsiteX2" fmla="*/ 6534150 w 6543675"/>
              <a:gd name="connsiteY2" fmla="*/ 457200 h 809625"/>
              <a:gd name="connsiteX3" fmla="*/ 2543175 w 6543675"/>
              <a:gd name="connsiteY3" fmla="*/ 457200 h 809625"/>
              <a:gd name="connsiteX4" fmla="*/ 2552700 w 6543675"/>
              <a:gd name="connsiteY4" fmla="*/ 809625 h 809625"/>
              <a:gd name="connsiteX5" fmla="*/ 0 w 6543675"/>
              <a:gd name="connsiteY5" fmla="*/ 781050 h 809625"/>
              <a:gd name="connsiteX6" fmla="*/ 0 w 6543675"/>
              <a:gd name="connsiteY6" fmla="*/ 19050 h 809625"/>
              <a:gd name="connsiteX0" fmla="*/ 0 w 6543675"/>
              <a:gd name="connsiteY0" fmla="*/ 19050 h 809625"/>
              <a:gd name="connsiteX1" fmla="*/ 6543675 w 6543675"/>
              <a:gd name="connsiteY1" fmla="*/ 0 h 809625"/>
              <a:gd name="connsiteX2" fmla="*/ 6534150 w 6543675"/>
              <a:gd name="connsiteY2" fmla="*/ 438150 h 809625"/>
              <a:gd name="connsiteX3" fmla="*/ 2543175 w 6543675"/>
              <a:gd name="connsiteY3" fmla="*/ 457200 h 809625"/>
              <a:gd name="connsiteX4" fmla="*/ 2552700 w 6543675"/>
              <a:gd name="connsiteY4" fmla="*/ 809625 h 809625"/>
              <a:gd name="connsiteX5" fmla="*/ 0 w 6543675"/>
              <a:gd name="connsiteY5" fmla="*/ 781050 h 809625"/>
              <a:gd name="connsiteX6" fmla="*/ 0 w 6543675"/>
              <a:gd name="connsiteY6" fmla="*/ 19050 h 809625"/>
              <a:gd name="connsiteX0" fmla="*/ 0 w 6543675"/>
              <a:gd name="connsiteY0" fmla="*/ 19050 h 819150"/>
              <a:gd name="connsiteX1" fmla="*/ 6543675 w 6543675"/>
              <a:gd name="connsiteY1" fmla="*/ 0 h 819150"/>
              <a:gd name="connsiteX2" fmla="*/ 6534150 w 6543675"/>
              <a:gd name="connsiteY2" fmla="*/ 438150 h 819150"/>
              <a:gd name="connsiteX3" fmla="*/ 2543175 w 6543675"/>
              <a:gd name="connsiteY3" fmla="*/ 457200 h 819150"/>
              <a:gd name="connsiteX4" fmla="*/ 2552700 w 6543675"/>
              <a:gd name="connsiteY4" fmla="*/ 809625 h 819150"/>
              <a:gd name="connsiteX5" fmla="*/ 0 w 6543675"/>
              <a:gd name="connsiteY5" fmla="*/ 819150 h 819150"/>
              <a:gd name="connsiteX6" fmla="*/ 0 w 6543675"/>
              <a:gd name="connsiteY6" fmla="*/ 19050 h 819150"/>
              <a:gd name="connsiteX0" fmla="*/ 9525 w 6553200"/>
              <a:gd name="connsiteY0" fmla="*/ 19050 h 809625"/>
              <a:gd name="connsiteX1" fmla="*/ 6553200 w 6553200"/>
              <a:gd name="connsiteY1" fmla="*/ 0 h 809625"/>
              <a:gd name="connsiteX2" fmla="*/ 6543675 w 6553200"/>
              <a:gd name="connsiteY2" fmla="*/ 438150 h 809625"/>
              <a:gd name="connsiteX3" fmla="*/ 2552700 w 6553200"/>
              <a:gd name="connsiteY3" fmla="*/ 457200 h 809625"/>
              <a:gd name="connsiteX4" fmla="*/ 2562225 w 6553200"/>
              <a:gd name="connsiteY4" fmla="*/ 809625 h 809625"/>
              <a:gd name="connsiteX5" fmla="*/ 0 w 6553200"/>
              <a:gd name="connsiteY5" fmla="*/ 809625 h 809625"/>
              <a:gd name="connsiteX6" fmla="*/ 9525 w 6553200"/>
              <a:gd name="connsiteY6" fmla="*/ 19050 h 809625"/>
              <a:gd name="connsiteX0" fmla="*/ 9525 w 6553200"/>
              <a:gd name="connsiteY0" fmla="*/ 0 h 819150"/>
              <a:gd name="connsiteX1" fmla="*/ 6553200 w 6553200"/>
              <a:gd name="connsiteY1" fmla="*/ 9525 h 819150"/>
              <a:gd name="connsiteX2" fmla="*/ 6543675 w 6553200"/>
              <a:gd name="connsiteY2" fmla="*/ 447675 h 819150"/>
              <a:gd name="connsiteX3" fmla="*/ 2552700 w 6553200"/>
              <a:gd name="connsiteY3" fmla="*/ 466725 h 819150"/>
              <a:gd name="connsiteX4" fmla="*/ 2562225 w 6553200"/>
              <a:gd name="connsiteY4" fmla="*/ 819150 h 819150"/>
              <a:gd name="connsiteX5" fmla="*/ 0 w 6553200"/>
              <a:gd name="connsiteY5" fmla="*/ 819150 h 819150"/>
              <a:gd name="connsiteX6" fmla="*/ 9525 w 6553200"/>
              <a:gd name="connsiteY6" fmla="*/ 0 h 819150"/>
              <a:gd name="connsiteX0" fmla="*/ 9525 w 6647491"/>
              <a:gd name="connsiteY0" fmla="*/ 0 h 819150"/>
              <a:gd name="connsiteX1" fmla="*/ 6647491 w 6647491"/>
              <a:gd name="connsiteY1" fmla="*/ 9525 h 819150"/>
              <a:gd name="connsiteX2" fmla="*/ 6543675 w 6647491"/>
              <a:gd name="connsiteY2" fmla="*/ 447675 h 819150"/>
              <a:gd name="connsiteX3" fmla="*/ 2552700 w 6647491"/>
              <a:gd name="connsiteY3" fmla="*/ 466725 h 819150"/>
              <a:gd name="connsiteX4" fmla="*/ 2562225 w 6647491"/>
              <a:gd name="connsiteY4" fmla="*/ 819150 h 819150"/>
              <a:gd name="connsiteX5" fmla="*/ 0 w 6647491"/>
              <a:gd name="connsiteY5" fmla="*/ 819150 h 819150"/>
              <a:gd name="connsiteX6" fmla="*/ 9525 w 6647491"/>
              <a:gd name="connsiteY6" fmla="*/ 0 h 819150"/>
              <a:gd name="connsiteX0" fmla="*/ 9525 w 6647491"/>
              <a:gd name="connsiteY0" fmla="*/ 0 h 819150"/>
              <a:gd name="connsiteX1" fmla="*/ 6647491 w 6647491"/>
              <a:gd name="connsiteY1" fmla="*/ 9525 h 819150"/>
              <a:gd name="connsiteX2" fmla="*/ 6647395 w 6647491"/>
              <a:gd name="connsiteY2" fmla="*/ 428625 h 819150"/>
              <a:gd name="connsiteX3" fmla="*/ 2552700 w 6647491"/>
              <a:gd name="connsiteY3" fmla="*/ 466725 h 819150"/>
              <a:gd name="connsiteX4" fmla="*/ 2562225 w 6647491"/>
              <a:gd name="connsiteY4" fmla="*/ 819150 h 819150"/>
              <a:gd name="connsiteX5" fmla="*/ 0 w 6647491"/>
              <a:gd name="connsiteY5" fmla="*/ 819150 h 819150"/>
              <a:gd name="connsiteX6" fmla="*/ 9525 w 6647491"/>
              <a:gd name="connsiteY6" fmla="*/ 0 h 819150"/>
              <a:gd name="connsiteX0" fmla="*/ 9525 w 6647491"/>
              <a:gd name="connsiteY0" fmla="*/ 0 h 819150"/>
              <a:gd name="connsiteX1" fmla="*/ 6647491 w 6647491"/>
              <a:gd name="connsiteY1" fmla="*/ 9525 h 819150"/>
              <a:gd name="connsiteX2" fmla="*/ 6647395 w 6647491"/>
              <a:gd name="connsiteY2" fmla="*/ 428625 h 819150"/>
              <a:gd name="connsiteX3" fmla="*/ 2675278 w 6647491"/>
              <a:gd name="connsiteY3" fmla="*/ 448722 h 819150"/>
              <a:gd name="connsiteX4" fmla="*/ 2562225 w 6647491"/>
              <a:gd name="connsiteY4" fmla="*/ 819150 h 819150"/>
              <a:gd name="connsiteX5" fmla="*/ 0 w 6647491"/>
              <a:gd name="connsiteY5" fmla="*/ 819150 h 819150"/>
              <a:gd name="connsiteX6" fmla="*/ 9525 w 6647491"/>
              <a:gd name="connsiteY6" fmla="*/ 0 h 819150"/>
              <a:gd name="connsiteX0" fmla="*/ 9525 w 6647491"/>
              <a:gd name="connsiteY0" fmla="*/ 0 h 819150"/>
              <a:gd name="connsiteX1" fmla="*/ 6647491 w 6647491"/>
              <a:gd name="connsiteY1" fmla="*/ 9525 h 819150"/>
              <a:gd name="connsiteX2" fmla="*/ 6647395 w 6647491"/>
              <a:gd name="connsiteY2" fmla="*/ 428625 h 819150"/>
              <a:gd name="connsiteX3" fmla="*/ 2675278 w 6647491"/>
              <a:gd name="connsiteY3" fmla="*/ 448722 h 819150"/>
              <a:gd name="connsiteX4" fmla="*/ 2684803 w 6647491"/>
              <a:gd name="connsiteY4" fmla="*/ 819150 h 819150"/>
              <a:gd name="connsiteX5" fmla="*/ 0 w 6647491"/>
              <a:gd name="connsiteY5" fmla="*/ 819150 h 819150"/>
              <a:gd name="connsiteX6" fmla="*/ 9525 w 6647491"/>
              <a:gd name="connsiteY6" fmla="*/ 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47491" h="819150">
                <a:moveTo>
                  <a:pt x="9525" y="0"/>
                </a:moveTo>
                <a:lnTo>
                  <a:pt x="6647491" y="9525"/>
                </a:lnTo>
                <a:lnTo>
                  <a:pt x="6647395" y="428625"/>
                </a:lnTo>
                <a:lnTo>
                  <a:pt x="2675278" y="448722"/>
                </a:lnTo>
                <a:lnTo>
                  <a:pt x="2684803" y="819150"/>
                </a:lnTo>
                <a:lnTo>
                  <a:pt x="0" y="819150"/>
                </a:lnTo>
                <a:lnTo>
                  <a:pt x="9525" y="0"/>
                </a:lnTo>
                <a:close/>
              </a:path>
            </a:pathLst>
          </a:custGeom>
          <a:solidFill>
            <a:schemeClr val="accent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88030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69342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Remember that, to begin building a Greek verb, start with the “stem.” </a:t>
            </a:r>
          </a:p>
          <a:p>
            <a:pPr>
              <a:defRPr/>
            </a:pPr>
            <a:r>
              <a:rPr lang="en-US" sz="2400" dirty="0" smtClean="0">
                <a:solidFill>
                  <a:schemeClr val="bg1"/>
                </a:solidFill>
                <a:latin typeface="Times New Roman" pitchFamily="18" charset="0"/>
                <a:cs typeface="Times New Roman" pitchFamily="18" charset="0"/>
              </a:rPr>
              <a:t>The stem tells what action the verb describes: </a:t>
            </a:r>
          </a:p>
          <a:p>
            <a:pPr lvl="1">
              <a:defRPr/>
            </a:pPr>
            <a:endParaRPr lang="en-US" sz="2400" dirty="0" smtClean="0">
              <a:solidFill>
                <a:schemeClr val="bg1"/>
              </a:solidFill>
              <a:latin typeface="Palatino Linotype" pitchFamily="18" charset="0"/>
              <a:cs typeface="Times New Roman" pitchFamily="18" charset="0"/>
            </a:endParaRPr>
          </a:p>
          <a:p>
            <a:pPr lvl="1" algn="ctr">
              <a:buNone/>
              <a:defRPr/>
            </a:pPr>
            <a:r>
              <a:rPr lang="el-GR" dirty="0" smtClean="0">
                <a:solidFill>
                  <a:srgbClr val="FFFF00"/>
                </a:solidFill>
                <a:latin typeface="Palatino Linotype" pitchFamily="18" charset="0"/>
                <a:cs typeface="Times New Roman" pitchFamily="18" charset="0"/>
              </a:rPr>
              <a:t>δεικ</a:t>
            </a:r>
            <a:r>
              <a:rPr lang="en-US" dirty="0" smtClean="0">
                <a:solidFill>
                  <a:schemeClr val="bg1"/>
                </a:solidFill>
                <a:latin typeface="Times New Roman" pitchFamily="18" charset="0"/>
                <a:cs typeface="Times New Roman" pitchFamily="18" charset="0"/>
              </a:rPr>
              <a:t> = “</a:t>
            </a:r>
            <a:r>
              <a:rPr lang="en-US" dirty="0" smtClean="0">
                <a:solidFill>
                  <a:srgbClr val="FFFF00"/>
                </a:solidFill>
                <a:latin typeface="Times New Roman" pitchFamily="18" charset="0"/>
                <a:cs typeface="Times New Roman" pitchFamily="18" charset="0"/>
              </a:rPr>
              <a:t>show</a:t>
            </a:r>
            <a:r>
              <a:rPr lang="en-US" dirty="0" smtClean="0">
                <a:solidFill>
                  <a:schemeClr val="bg1"/>
                </a:solidFill>
                <a:latin typeface="Times New Roman" pitchFamily="18" charset="0"/>
                <a:cs typeface="Times New Roman" pitchFamily="18" charset="0"/>
              </a:rPr>
              <a:t>” </a:t>
            </a:r>
          </a:p>
          <a:p>
            <a:pPr lvl="1" algn="ctr">
              <a:buNone/>
              <a:defRPr/>
            </a:pPr>
            <a:r>
              <a:rPr lang="el-GR" dirty="0" smtClean="0">
                <a:solidFill>
                  <a:srgbClr val="FFFF00"/>
                </a:solidFill>
                <a:latin typeface="Palatino Linotype" pitchFamily="18" charset="0"/>
                <a:cs typeface="Times New Roman" pitchFamily="18" charset="0"/>
              </a:rPr>
              <a:t>λυ</a:t>
            </a: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t>
            </a:r>
            <a:r>
              <a:rPr lang="en-US" dirty="0">
                <a:solidFill>
                  <a:srgbClr val="FFFF00"/>
                </a:solidFill>
                <a:latin typeface="Times New Roman" pitchFamily="18" charset="0"/>
                <a:cs typeface="Times New Roman" pitchFamily="18" charset="0"/>
              </a:rPr>
              <a:t>loosen</a:t>
            </a:r>
            <a:r>
              <a:rPr lang="en-US" dirty="0" smtClean="0">
                <a:solidFill>
                  <a:schemeClr val="bg1"/>
                </a:solidFill>
                <a:latin typeface="Times New Roman" pitchFamily="18" charset="0"/>
                <a:cs typeface="Times New Roman" pitchFamily="18" charset="0"/>
              </a:rPr>
              <a:t>, </a:t>
            </a:r>
            <a:r>
              <a:rPr lang="en-US" dirty="0" smtClean="0">
                <a:solidFill>
                  <a:srgbClr val="FFFF00"/>
                </a:solidFill>
                <a:latin typeface="Times New Roman" pitchFamily="18" charset="0"/>
                <a:cs typeface="Times New Roman" pitchFamily="18" charset="0"/>
              </a:rPr>
              <a:t>destroy</a:t>
            </a:r>
            <a:r>
              <a:rPr lang="en-US" dirty="0" smtClean="0">
                <a:solidFill>
                  <a:schemeClr val="bg1"/>
                </a:solidFill>
                <a:latin typeface="Times New Roman" pitchFamily="18" charset="0"/>
                <a:cs typeface="Times New Roman" pitchFamily="18" charset="0"/>
              </a:rPr>
              <a:t>” </a:t>
            </a:r>
          </a:p>
          <a:p>
            <a:pPr lvl="1" algn="ctr">
              <a:buNone/>
              <a:defRPr/>
            </a:pPr>
            <a:r>
              <a:rPr lang="el-GR" dirty="0" smtClean="0">
                <a:solidFill>
                  <a:srgbClr val="FFFF00"/>
                </a:solidFill>
                <a:latin typeface="Palatino Linotype" pitchFamily="18" charset="0"/>
                <a:cs typeface="Times New Roman" pitchFamily="18" charset="0"/>
              </a:rPr>
              <a:t>λαβ</a:t>
            </a: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t>
            </a:r>
            <a:r>
              <a:rPr lang="en-US" dirty="0" smtClean="0">
                <a:solidFill>
                  <a:srgbClr val="FFFF00"/>
                </a:solidFill>
                <a:latin typeface="Times New Roman" pitchFamily="18" charset="0"/>
                <a:cs typeface="Times New Roman" pitchFamily="18" charset="0"/>
              </a:rPr>
              <a:t>take</a:t>
            </a:r>
            <a:r>
              <a:rPr lang="en-US" dirty="0" smtClean="0">
                <a:solidFill>
                  <a:schemeClr val="bg1"/>
                </a:solidFill>
                <a:latin typeface="Times New Roman" pitchFamily="18" charset="0"/>
                <a:cs typeface="Times New Roman" pitchFamily="18" charset="0"/>
              </a:rPr>
              <a:t>”</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08434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Recall that some verbs add a marker (often </a:t>
            </a:r>
            <a:r>
              <a:rPr lang="en-US" sz="2400" dirty="0">
                <a:solidFill>
                  <a:schemeClr val="bg1"/>
                </a:solidFill>
                <a:latin typeface="Times New Roman" pitchFamily="18" charset="0"/>
                <a:cs typeface="Times New Roman" pitchFamily="18" charset="0"/>
              </a:rPr>
              <a:t>a </a:t>
            </a:r>
            <a:r>
              <a:rPr lang="el-GR" sz="2400" dirty="0" smtClean="0">
                <a:solidFill>
                  <a:srgbClr val="FFFF00"/>
                </a:solidFill>
                <a:latin typeface="Palatino Linotype" pitchFamily="18" charset="0"/>
                <a:cs typeface="Times New Roman" pitchFamily="18" charset="0"/>
              </a:rPr>
              <a:t>ν</a:t>
            </a:r>
            <a:r>
              <a:rPr lang="en-US" sz="2400" dirty="0" smtClean="0">
                <a:solidFill>
                  <a:schemeClr val="bg1"/>
                </a:solidFill>
                <a:latin typeface="Times New Roman" pitchFamily="18" charset="0"/>
                <a:cs typeface="Times New Roman" pitchFamily="18" charset="0"/>
              </a:rPr>
              <a:t>) to the stem that says the verb is in the </a:t>
            </a:r>
            <a:r>
              <a:rPr lang="en-US" sz="2400" dirty="0" smtClean="0">
                <a:solidFill>
                  <a:srgbClr val="FFFF00"/>
                </a:solidFill>
                <a:latin typeface="Times New Roman" pitchFamily="18" charset="0"/>
                <a:cs typeface="Times New Roman" pitchFamily="18" charset="0"/>
              </a:rPr>
              <a:t>present tense</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A verb always uses the same marker in the middle voice that is uses in the active: </a:t>
            </a:r>
          </a:p>
          <a:p>
            <a:pPr lvl="1">
              <a:defRPr/>
            </a:pPr>
            <a:r>
              <a:rPr lang="el-GR" sz="2400" dirty="0" smtClean="0">
                <a:solidFill>
                  <a:srgbClr val="FFFF00"/>
                </a:solidFill>
                <a:latin typeface="Palatino Linotype" pitchFamily="18" charset="0"/>
                <a:cs typeface="Times New Roman" pitchFamily="18" charset="0"/>
              </a:rPr>
              <a:t>δεικ</a:t>
            </a:r>
            <a:r>
              <a:rPr lang="el-GR" sz="2400" u="sng" dirty="0" smtClean="0">
                <a:solidFill>
                  <a:srgbClr val="FFFF00"/>
                </a:solidFill>
                <a:latin typeface="Times New Roman" pitchFamily="18" charset="0"/>
                <a:cs typeface="Times New Roman" pitchFamily="18" charset="0"/>
              </a:rPr>
              <a:t>νυ</a:t>
            </a:r>
            <a:r>
              <a:rPr lang="en-US" sz="2400" dirty="0" smtClean="0">
                <a:solidFill>
                  <a:schemeClr val="bg1"/>
                </a:solidFill>
                <a:latin typeface="Times New Roman" pitchFamily="18" charset="0"/>
                <a:cs typeface="Times New Roman" pitchFamily="18" charset="0"/>
              </a:rPr>
              <a:t> = “show” (in the present) </a:t>
            </a:r>
          </a:p>
          <a:p>
            <a:pPr lvl="1">
              <a:defRPr/>
            </a:pPr>
            <a:r>
              <a:rPr lang="el-GR" sz="2400" dirty="0">
                <a:solidFill>
                  <a:srgbClr val="FFFF00"/>
                </a:solidFill>
                <a:latin typeface="Palatino Linotype" pitchFamily="18" charset="0"/>
                <a:cs typeface="Times New Roman" pitchFamily="18" charset="0"/>
              </a:rPr>
              <a:t>λυ</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“loosen” (no marker used in </a:t>
            </a:r>
            <a:r>
              <a:rPr lang="en-US" sz="2400" dirty="0">
                <a:solidFill>
                  <a:schemeClr val="bg1"/>
                </a:solidFill>
                <a:latin typeface="Times New Roman" pitchFamily="18" charset="0"/>
                <a:cs typeface="Times New Roman" pitchFamily="18" charset="0"/>
              </a:rPr>
              <a:t>the present) </a:t>
            </a:r>
          </a:p>
          <a:p>
            <a:pPr lvl="1">
              <a:defRPr/>
            </a:pPr>
            <a:r>
              <a:rPr lang="el-GR" sz="2400" dirty="0" smtClean="0">
                <a:solidFill>
                  <a:srgbClr val="FFFF00"/>
                </a:solidFill>
                <a:latin typeface="Palatino Linotype" pitchFamily="18" charset="0"/>
                <a:cs typeface="Times New Roman" pitchFamily="18" charset="0"/>
              </a:rPr>
              <a:t>λαμβ</a:t>
            </a:r>
            <a:r>
              <a:rPr lang="el-GR" sz="2400" u="sng" dirty="0" smtClean="0">
                <a:solidFill>
                  <a:srgbClr val="FFFF00"/>
                </a:solidFill>
                <a:latin typeface="Palatino Linotype" pitchFamily="18" charset="0"/>
                <a:cs typeface="Times New Roman" pitchFamily="18" charset="0"/>
              </a:rPr>
              <a:t>αν</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 “take” (in the present) </a:t>
            </a:r>
          </a:p>
          <a:p>
            <a:pPr lvl="1">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δείκ</a:t>
            </a:r>
            <a:r>
              <a:rPr lang="el-GR" u="sng" dirty="0" smtClean="0">
                <a:solidFill>
                  <a:schemeClr val="bg1"/>
                </a:solidFill>
                <a:latin typeface="Palatino Linotype" pitchFamily="18" charset="0"/>
                <a:cs typeface="Times New Roman" pitchFamily="18" charset="0"/>
              </a:rPr>
              <a:t>νυ</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δείκ</a:t>
            </a:r>
            <a:r>
              <a:rPr lang="el-GR" u="sng" dirty="0" smtClean="0">
                <a:solidFill>
                  <a:schemeClr val="bg1"/>
                </a:solidFill>
                <a:latin typeface="Palatino Linotype" pitchFamily="18" charset="0"/>
                <a:cs typeface="Times New Roman" pitchFamily="18" charset="0"/>
              </a:rPr>
              <a:t>νυ</a:t>
            </a:r>
            <a:r>
              <a:rPr lang="el-GR" dirty="0" smtClean="0">
                <a:solidFill>
                  <a:srgbClr val="FFFF00"/>
                </a:solidFill>
                <a:latin typeface="Palatino Linotype" pitchFamily="18" charset="0"/>
                <a:cs typeface="Times New Roman" pitchFamily="18" charset="0"/>
              </a:rPr>
              <a:t>σαι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δείκ</a:t>
            </a:r>
            <a:r>
              <a:rPr lang="el-GR" u="sng" dirty="0" smtClean="0">
                <a:solidFill>
                  <a:schemeClr val="bg1"/>
                </a:solidFill>
                <a:latin typeface="Palatino Linotype" pitchFamily="18" charset="0"/>
                <a:cs typeface="Times New Roman" pitchFamily="18" charset="0"/>
              </a:rPr>
              <a:t>νυ</a:t>
            </a:r>
            <a:r>
              <a:rPr lang="el-GR" dirty="0" smtClean="0">
                <a:solidFill>
                  <a:srgbClr val="FFFF00"/>
                </a:solidFill>
                <a:latin typeface="Palatino Linotype" pitchFamily="18" charset="0"/>
                <a:cs typeface="Times New Roman" pitchFamily="18" charset="0"/>
              </a:rPr>
              <a:t>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a:solidFill>
                  <a:schemeClr val="bg1"/>
                </a:solidFill>
                <a:latin typeface="Palatino Linotype" pitchFamily="18" charset="0"/>
                <a:cs typeface="Times New Roman" pitchFamily="18" charset="0"/>
              </a:rPr>
              <a:t>δ</a:t>
            </a:r>
            <a:r>
              <a:rPr lang="el-GR" dirty="0" smtClean="0">
                <a:solidFill>
                  <a:schemeClr val="bg1"/>
                </a:solidFill>
                <a:latin typeface="Palatino Linotype" pitchFamily="18" charset="0"/>
                <a:cs typeface="Times New Roman" pitchFamily="18" charset="0"/>
              </a:rPr>
              <a:t>εικ</a:t>
            </a:r>
            <a:r>
              <a:rPr lang="el-GR" u="sng" dirty="0" smtClean="0">
                <a:solidFill>
                  <a:schemeClr val="bg1"/>
                </a:solidFill>
                <a:latin typeface="Palatino Linotype" pitchFamily="18" charset="0"/>
                <a:cs typeface="Times New Roman" pitchFamily="18" charset="0"/>
              </a:rPr>
              <a:t>νύ</a:t>
            </a:r>
            <a:r>
              <a:rPr lang="el-GR" dirty="0" smtClean="0">
                <a:solidFill>
                  <a:srgbClr val="FFFF00"/>
                </a:solidFill>
                <a:latin typeface="Palatino Linotype" pitchFamily="18" charset="0"/>
                <a:cs typeface="Times New Roman" pitchFamily="18" charset="0"/>
              </a:rPr>
              <a:t>μεθα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δείκ</a:t>
            </a:r>
            <a:r>
              <a:rPr lang="el-GR" u="sng" dirty="0" smtClean="0">
                <a:solidFill>
                  <a:schemeClr val="bg1"/>
                </a:solidFill>
                <a:latin typeface="Palatino Linotype" pitchFamily="18" charset="0"/>
                <a:cs typeface="Times New Roman" pitchFamily="18" charset="0"/>
              </a:rPr>
              <a:t>νυ</a:t>
            </a:r>
            <a:r>
              <a:rPr lang="el-GR" dirty="0" smtClean="0">
                <a:solidFill>
                  <a:srgbClr val="FFFF00"/>
                </a:solidFill>
                <a:latin typeface="Palatino Linotype" pitchFamily="18" charset="0"/>
                <a:cs typeface="Times New Roman" pitchFamily="18" charset="0"/>
              </a:rPr>
              <a:t>σθε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chemeClr val="bg1"/>
                </a:solidFill>
                <a:latin typeface="Palatino Linotype" pitchFamily="18" charset="0"/>
                <a:cs typeface="Times New Roman" pitchFamily="18" charset="0"/>
              </a:rPr>
              <a:t>δείκ</a:t>
            </a:r>
            <a:r>
              <a:rPr lang="el-GR" u="sng" dirty="0">
                <a:solidFill>
                  <a:schemeClr val="bg1"/>
                </a:solidFill>
                <a:latin typeface="Palatino Linotype" pitchFamily="18" charset="0"/>
                <a:cs typeface="Times New Roman" pitchFamily="18" charset="0"/>
              </a:rPr>
              <a:t>νυ</a:t>
            </a:r>
            <a:r>
              <a:rPr lang="el-GR" dirty="0" smtClean="0">
                <a:solidFill>
                  <a:srgbClr val="FFFF00"/>
                </a:solidFill>
                <a:latin typeface="Palatino Linotype" pitchFamily="18" charset="0"/>
                <a:cs typeface="Times New Roman" pitchFamily="18" charset="0"/>
              </a:rPr>
              <a:t>νται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a:t>
            </a:r>
            <a:r>
              <a:rPr lang="en-US" sz="2000" dirty="0" smtClean="0">
                <a:solidFill>
                  <a:srgbClr val="FFFF00"/>
                </a:solidFill>
                <a:latin typeface="Times New Roman" pitchFamily="18" charset="0"/>
                <a:cs typeface="Times New Roman" pitchFamily="18" charset="0"/>
              </a:rPr>
              <a:t>Indicative </a:t>
            </a:r>
            <a:r>
              <a:rPr lang="en-US" sz="2000" dirty="0" smtClean="0">
                <a:solidFill>
                  <a:schemeClr val="bg1"/>
                </a:solidFill>
                <a:latin typeface="Times New Roman" pitchFamily="18" charset="0"/>
                <a:cs typeface="Times New Roman" pitchFamily="18" charset="0"/>
              </a:rPr>
              <a:t>and</a:t>
            </a:r>
            <a:r>
              <a:rPr lang="en-US" sz="2000" dirty="0" smtClean="0">
                <a:solidFill>
                  <a:srgbClr val="FFFF00"/>
                </a:solidFill>
                <a:latin typeface="Times New Roman" pitchFamily="18" charset="0"/>
                <a:cs typeface="Times New Roman" pitchFamily="18" charset="0"/>
              </a:rPr>
              <a:t> </a:t>
            </a:r>
            <a:r>
              <a:rPr lang="en-US" sz="2000" dirty="0" smtClean="0">
                <a:solidFill>
                  <a:srgbClr val="FFFF00"/>
                </a:solidFill>
                <a:latin typeface="Times New Roman" pitchFamily="18" charset="0"/>
                <a:cs typeface="Times New Roman" pitchFamily="18" charset="0"/>
              </a:rPr>
              <a:t>Infinitive</a:t>
            </a:r>
            <a:r>
              <a:rPr lang="en-US" sz="2000" dirty="0" smtClean="0">
                <a:solidFill>
                  <a:srgbClr val="FFFF00"/>
                </a:solidFill>
                <a:latin typeface="Times New Roman" pitchFamily="18" charset="0"/>
                <a:cs typeface="Times New Roman" pitchFamily="18" charset="0"/>
              </a:rPr>
              <a:t> </a:t>
            </a:r>
            <a:r>
              <a:rPr lang="en-US" sz="2000" dirty="0" smtClean="0">
                <a:solidFill>
                  <a:srgbClr val="FFFF00"/>
                </a:solidFill>
                <a:latin typeface="Times New Roman" pitchFamily="18" charset="0"/>
                <a:cs typeface="Times New Roman" pitchFamily="18" charset="0"/>
              </a:rPr>
              <a:t>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δείκνυμι</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endParaRPr lang="en-US" sz="2000" dirty="0"/>
          </a:p>
        </p:txBody>
      </p:sp>
      <p:sp>
        <p:nvSpPr>
          <p:cNvPr id="5" name="TextBox 4"/>
          <p:cNvSpPr txBox="1"/>
          <p:nvPr/>
        </p:nvSpPr>
        <p:spPr>
          <a:xfrm>
            <a:off x="3417620" y="4191000"/>
            <a:ext cx="2040943" cy="523220"/>
          </a:xfrm>
          <a:prstGeom prst="rect">
            <a:avLst/>
          </a:prstGeom>
          <a:noFill/>
        </p:spPr>
        <p:txBody>
          <a:bodyPr wrap="none" rtlCol="0">
            <a:spAutoFit/>
          </a:bodyPr>
          <a:lstStyle/>
          <a:p>
            <a:r>
              <a:rPr lang="el-GR" sz="2800" dirty="0" smtClean="0">
                <a:solidFill>
                  <a:schemeClr val="bg1"/>
                </a:solidFill>
                <a:latin typeface="Palatino Linotype" pitchFamily="18" charset="0"/>
                <a:cs typeface="Times New Roman" pitchFamily="18" charset="0"/>
              </a:rPr>
              <a:t>δείκ</a:t>
            </a:r>
            <a:r>
              <a:rPr lang="el-GR" sz="2800" u="sng" dirty="0" smtClean="0">
                <a:solidFill>
                  <a:schemeClr val="bg1"/>
                </a:solidFill>
                <a:latin typeface="Palatino Linotype" pitchFamily="18" charset="0"/>
                <a:cs typeface="Times New Roman" pitchFamily="18" charset="0"/>
              </a:rPr>
              <a:t>νυ</a:t>
            </a:r>
            <a:r>
              <a:rPr lang="el-GR" sz="2800" dirty="0" smtClean="0">
                <a:solidFill>
                  <a:srgbClr val="FFFF00"/>
                </a:solidFill>
                <a:latin typeface="Palatino Linotype" pitchFamily="18" charset="0"/>
                <a:cs typeface="Times New Roman" pitchFamily="18" charset="0"/>
              </a:rPr>
              <a:t>σθαι</a:t>
            </a:r>
            <a:endParaRPr lang="en-US" sz="2800" dirty="0"/>
          </a:p>
        </p:txBody>
      </p:sp>
    </p:spTree>
    <p:extLst>
      <p:ext uri="{BB962C8B-B14F-4D97-AF65-F5344CB8AC3E}">
        <p14:creationId xmlns:p14="http://schemas.microsoft.com/office/powerpoint/2010/main" val="3790876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λύ</a:t>
            </a:r>
            <a:r>
              <a:rPr lang="el-GR" dirty="0" smtClean="0">
                <a:solidFill>
                  <a:srgbClr val="FFFF00"/>
                </a:solidFill>
                <a:latin typeface="Palatino Linotype" pitchFamily="18" charset="0"/>
                <a:cs typeface="Times New Roman" pitchFamily="18" charset="0"/>
              </a:rPr>
              <a:t>ει</a:t>
            </a:r>
            <a:r>
              <a:rPr lang="en-US" b="1" dirty="0" smtClean="0">
                <a:solidFill>
                  <a:schemeClr val="bg1"/>
                </a:solidFill>
                <a:latin typeface="Times New Roman" pitchFamily="18" charset="0"/>
                <a:cs typeface="Times New Roman" pitchFamily="18" charset="0"/>
              </a:rPr>
              <a:t>/</a:t>
            </a:r>
            <a:r>
              <a:rPr lang="el-GR" dirty="0" smtClean="0">
                <a:solidFill>
                  <a:srgbClr val="FFFF00"/>
                </a:solidFill>
                <a:latin typeface="Palatino Linotype" pitchFamily="18" charset="0"/>
                <a:cs typeface="Times New Roman" pitchFamily="18" charset="0"/>
                <a:sym typeface="Wingdings" pitchFamily="2" charset="2"/>
              </a:rPr>
              <a:t>ῃ</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λύ</a:t>
            </a:r>
            <a:r>
              <a:rPr lang="el-GR" u="sng" dirty="0">
                <a:solidFill>
                  <a:srgbClr val="FFFF00"/>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λυ</a:t>
            </a:r>
            <a:r>
              <a:rPr lang="el-GR" u="sng" dirty="0" smtClean="0">
                <a:solidFill>
                  <a:srgbClr val="FFFF00"/>
                </a:solidFill>
                <a:latin typeface="Palatino Linotype" pitchFamily="18" charset="0"/>
                <a:cs typeface="Times New Roman" pitchFamily="18" charset="0"/>
              </a:rPr>
              <a:t>ό</a:t>
            </a:r>
            <a:r>
              <a:rPr lang="el-GR" dirty="0" smtClean="0">
                <a:solidFill>
                  <a:srgbClr val="FFFF00"/>
                </a:solidFill>
                <a:latin typeface="Palatino Linotype" pitchFamily="18" charset="0"/>
                <a:cs typeface="Times New Roman" pitchFamily="18" charset="0"/>
              </a:rPr>
              <a:t>μεθα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σθε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νται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60579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Indicative </a:t>
            </a:r>
            <a:r>
              <a:rPr lang="en-US" sz="2000" dirty="0" smtClean="0">
                <a:solidFill>
                  <a:srgbClr val="FFFF00"/>
                </a:solidFill>
                <a:latin typeface="Times New Roman" pitchFamily="18" charset="0"/>
                <a:cs typeface="Times New Roman" pitchFamily="18" charset="0"/>
              </a:rPr>
              <a:t>Middle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λύω </a:t>
            </a:r>
            <a:endParaRPr lang="en-US" sz="2000" dirty="0"/>
          </a:p>
        </p:txBody>
      </p:sp>
      <p:sp>
        <p:nvSpPr>
          <p:cNvPr id="8" name="TextBox 7"/>
          <p:cNvSpPr txBox="1"/>
          <p:nvPr/>
        </p:nvSpPr>
        <p:spPr>
          <a:xfrm>
            <a:off x="3762369" y="4181475"/>
            <a:ext cx="1552028" cy="523220"/>
          </a:xfrm>
          <a:prstGeom prst="rect">
            <a:avLst/>
          </a:prstGeom>
          <a:noFill/>
        </p:spPr>
        <p:txBody>
          <a:bodyPr wrap="none" rtlCol="0">
            <a:spAutoFit/>
          </a:bodyPr>
          <a:lstStyle/>
          <a:p>
            <a:r>
              <a:rPr lang="el-GR" sz="2800" dirty="0">
                <a:solidFill>
                  <a:schemeClr val="bg1"/>
                </a:solidFill>
                <a:latin typeface="Palatino Linotype" pitchFamily="18" charset="0"/>
                <a:cs typeface="Times New Roman" pitchFamily="18" charset="0"/>
              </a:rPr>
              <a:t>λύ</a:t>
            </a:r>
            <a:r>
              <a:rPr lang="el-GR" sz="2800" u="sng" dirty="0">
                <a:solidFill>
                  <a:srgbClr val="FFFF00"/>
                </a:solidFill>
                <a:latin typeface="Palatino Linotype" pitchFamily="18" charset="0"/>
                <a:cs typeface="Times New Roman" pitchFamily="18" charset="0"/>
              </a:rPr>
              <a:t>ε</a:t>
            </a:r>
            <a:r>
              <a:rPr lang="el-GR" sz="2800" dirty="0" smtClean="0">
                <a:solidFill>
                  <a:srgbClr val="FFFF00"/>
                </a:solidFill>
                <a:latin typeface="Palatino Linotype" pitchFamily="18" charset="0"/>
                <a:cs typeface="Times New Roman" pitchFamily="18" charset="0"/>
              </a:rPr>
              <a:t>σθαι</a:t>
            </a:r>
            <a:endParaRPr lang="en-US" sz="2800" dirty="0"/>
          </a:p>
        </p:txBody>
      </p:sp>
    </p:spTree>
    <p:extLst>
      <p:ext uri="{BB962C8B-B14F-4D97-AF65-F5344CB8AC3E}">
        <p14:creationId xmlns:p14="http://schemas.microsoft.com/office/powerpoint/2010/main" val="6860770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λαμβάν</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λαμβάν</a:t>
            </a:r>
            <a:r>
              <a:rPr lang="el-GR" dirty="0" smtClean="0">
                <a:solidFill>
                  <a:srgbClr val="FFFF00"/>
                </a:solidFill>
                <a:latin typeface="Palatino Linotype" pitchFamily="18" charset="0"/>
                <a:cs typeface="Times New Roman" pitchFamily="18" charset="0"/>
              </a:rPr>
              <a:t>ει</a:t>
            </a:r>
            <a:r>
              <a:rPr lang="en-US" b="1" dirty="0" smtClean="0">
                <a:solidFill>
                  <a:schemeClr val="bg1"/>
                </a:solidFill>
                <a:latin typeface="Times New Roman" pitchFamily="18" charset="0"/>
                <a:cs typeface="Times New Roman" pitchFamily="18" charset="0"/>
              </a:rPr>
              <a:t>/</a:t>
            </a:r>
            <a:r>
              <a:rPr lang="el-GR" dirty="0" smtClean="0">
                <a:solidFill>
                  <a:srgbClr val="FFFF00"/>
                </a:solidFill>
                <a:latin typeface="Palatino Linotype" pitchFamily="18" charset="0"/>
                <a:cs typeface="Times New Roman" pitchFamily="18" charset="0"/>
                <a:sym typeface="Wingdings" pitchFamily="2" charset="2"/>
              </a:rPr>
              <a:t>ῃ</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λαμβάν</a:t>
            </a:r>
            <a:r>
              <a:rPr lang="el-GR" dirty="0" smtClean="0">
                <a:solidFill>
                  <a:srgbClr val="FFFF00"/>
                </a:solidFill>
                <a:latin typeface="Palatino Linotype" pitchFamily="18" charset="0"/>
                <a:cs typeface="Times New Roman" pitchFamily="18" charset="0"/>
              </a:rPr>
              <a:t>εται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λαμβαν</a:t>
            </a:r>
            <a:r>
              <a:rPr lang="el-GR" dirty="0" smtClean="0">
                <a:solidFill>
                  <a:srgbClr val="FFFF00"/>
                </a:solidFill>
                <a:latin typeface="Palatino Linotype" pitchFamily="18" charset="0"/>
                <a:cs typeface="Times New Roman" pitchFamily="18" charset="0"/>
              </a:rPr>
              <a:t>όμεθα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λαμβάν</a:t>
            </a:r>
            <a:r>
              <a:rPr lang="el-GR" dirty="0" smtClean="0">
                <a:solidFill>
                  <a:srgbClr val="FFFF00"/>
                </a:solidFill>
                <a:latin typeface="Palatino Linotype" pitchFamily="18" charset="0"/>
                <a:cs typeface="Times New Roman" pitchFamily="18" charset="0"/>
              </a:rPr>
              <a:t>εσθε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λαμβάν</a:t>
            </a:r>
            <a:r>
              <a:rPr lang="el-GR" dirty="0" smtClean="0">
                <a:solidFill>
                  <a:srgbClr val="FFFF00"/>
                </a:solidFill>
                <a:latin typeface="Palatino Linotype" pitchFamily="18" charset="0"/>
                <a:cs typeface="Times New Roman" pitchFamily="18" charset="0"/>
              </a:rPr>
              <a:t>ονται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a:t>
            </a:r>
            <a:r>
              <a:rPr lang="en-US" sz="2000" dirty="0" smtClean="0">
                <a:solidFill>
                  <a:srgbClr val="FFFF00"/>
                </a:solidFill>
                <a:latin typeface="Times New Roman" pitchFamily="18" charset="0"/>
                <a:cs typeface="Times New Roman" pitchFamily="18" charset="0"/>
              </a:rPr>
              <a:t>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λαμβάνω</a:t>
            </a:r>
            <a:endParaRPr lang="en-US" sz="2000" dirty="0"/>
          </a:p>
        </p:txBody>
      </p:sp>
      <p:sp>
        <p:nvSpPr>
          <p:cNvPr id="8" name="TextBox 7"/>
          <p:cNvSpPr txBox="1"/>
          <p:nvPr/>
        </p:nvSpPr>
        <p:spPr>
          <a:xfrm>
            <a:off x="3312727" y="4191000"/>
            <a:ext cx="2451312" cy="523220"/>
          </a:xfrm>
          <a:prstGeom prst="rect">
            <a:avLst/>
          </a:prstGeom>
          <a:noFill/>
        </p:spPr>
        <p:txBody>
          <a:bodyPr wrap="none" rtlCol="0">
            <a:spAutoFit/>
          </a:bodyPr>
          <a:lstStyle/>
          <a:p>
            <a:r>
              <a:rPr lang="el-GR" sz="2800" dirty="0" smtClean="0">
                <a:solidFill>
                  <a:schemeClr val="bg1"/>
                </a:solidFill>
                <a:latin typeface="Palatino Linotype" pitchFamily="18" charset="0"/>
                <a:cs typeface="Times New Roman" pitchFamily="18" charset="0"/>
              </a:rPr>
              <a:t>λαμβάν</a:t>
            </a:r>
            <a:r>
              <a:rPr lang="el-GR" sz="2800" dirty="0" smtClean="0">
                <a:solidFill>
                  <a:srgbClr val="FFFF00"/>
                </a:solidFill>
                <a:latin typeface="Palatino Linotype" pitchFamily="18" charset="0"/>
                <a:cs typeface="Times New Roman" pitchFamily="18" charset="0"/>
              </a:rPr>
              <a:t>εσθαι</a:t>
            </a:r>
            <a:endParaRPr lang="en-US" sz="2800" dirty="0"/>
          </a:p>
        </p:txBody>
      </p:sp>
    </p:spTree>
    <p:extLst>
      <p:ext uri="{BB962C8B-B14F-4D97-AF65-F5344CB8AC3E}">
        <p14:creationId xmlns:p14="http://schemas.microsoft.com/office/powerpoint/2010/main" val="2120144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Recall that adding a -</a:t>
            </a:r>
            <a:r>
              <a:rPr lang="el-GR" sz="2400" dirty="0" smtClean="0">
                <a:solidFill>
                  <a:srgbClr val="FFFF00"/>
                </a:solidFill>
                <a:latin typeface="Palatino Linotype" pitchFamily="18" charset="0"/>
                <a:cs typeface="Times New Roman" pitchFamily="18" charset="0"/>
              </a:rPr>
              <a:t>σ</a:t>
            </a:r>
            <a:r>
              <a:rPr lang="en-US" sz="2400" dirty="0" smtClean="0">
                <a:solidFill>
                  <a:schemeClr val="bg1"/>
                </a:solidFill>
                <a:latin typeface="Times New Roman" pitchFamily="18" charset="0"/>
                <a:cs typeface="Times New Roman" pitchFamily="18" charset="0"/>
              </a:rPr>
              <a:t>- to the stem marks a verb as in the </a:t>
            </a:r>
            <a:r>
              <a:rPr lang="en-US" sz="2400" dirty="0">
                <a:solidFill>
                  <a:srgbClr val="FFFF00"/>
                </a:solidFill>
                <a:latin typeface="Times New Roman" pitchFamily="18" charset="0"/>
                <a:cs typeface="Times New Roman" pitchFamily="18" charset="0"/>
              </a:rPr>
              <a:t>future tense</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So now the stem looks (and sounds) like this: </a:t>
            </a:r>
          </a:p>
          <a:p>
            <a:pPr lvl="1">
              <a:defRPr/>
            </a:pPr>
            <a:r>
              <a:rPr lang="el-GR" sz="2400" dirty="0" smtClean="0">
                <a:solidFill>
                  <a:srgbClr val="FFFF00"/>
                </a:solidFill>
                <a:latin typeface="Palatino Linotype" pitchFamily="18" charset="0"/>
                <a:cs typeface="Times New Roman" pitchFamily="18" charset="0"/>
              </a:rPr>
              <a:t>λυ</a:t>
            </a:r>
            <a:r>
              <a:rPr lang="en-US" sz="2400" dirty="0" smtClean="0">
                <a:solidFill>
                  <a:schemeClr val="bg1"/>
                </a:solidFill>
                <a:latin typeface="Times New Roman" pitchFamily="18" charset="0"/>
                <a:cs typeface="Times New Roman" pitchFamily="18" charset="0"/>
              </a:rPr>
              <a:t> + </a:t>
            </a:r>
            <a:r>
              <a:rPr lang="el-GR" sz="2400" dirty="0" smtClean="0">
                <a:solidFill>
                  <a:srgbClr val="FFFF00"/>
                </a:solidFill>
                <a:latin typeface="Palatino Linotype" pitchFamily="18" charset="0"/>
                <a:cs typeface="Times New Roman" pitchFamily="18" charset="0"/>
              </a:rPr>
              <a:t>σ</a:t>
            </a:r>
            <a:r>
              <a:rPr lang="en-US" sz="2400" dirty="0" smtClean="0">
                <a:solidFill>
                  <a:schemeClr val="bg1"/>
                </a:solidFill>
                <a:latin typeface="Times New Roman" pitchFamily="18" charset="0"/>
                <a:cs typeface="Times New Roman" pitchFamily="18" charset="0"/>
              </a:rPr>
              <a:t> = </a:t>
            </a:r>
            <a:r>
              <a:rPr lang="en-US" sz="2400" dirty="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loosen</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λυσ </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loosen</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in the </a:t>
            </a:r>
            <a:r>
              <a:rPr lang="en-US" sz="2400" dirty="0" smtClean="0">
                <a:solidFill>
                  <a:srgbClr val="FFFF00"/>
                </a:solidFill>
                <a:latin typeface="Times New Roman" pitchFamily="18" charset="0"/>
                <a:cs typeface="Times New Roman" pitchFamily="18" charset="0"/>
              </a:rPr>
              <a:t>future</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lvl="1">
              <a:defRPr/>
            </a:pPr>
            <a:r>
              <a:rPr lang="el-GR" sz="2400" dirty="0" smtClean="0">
                <a:solidFill>
                  <a:srgbClr val="FFFF00"/>
                </a:solidFill>
                <a:latin typeface="Palatino Linotype" pitchFamily="18" charset="0"/>
                <a:cs typeface="Times New Roman" pitchFamily="18" charset="0"/>
              </a:rPr>
              <a:t>δεικ</a:t>
            </a:r>
            <a:r>
              <a:rPr lang="en-US" sz="2400" dirty="0">
                <a:solidFill>
                  <a:schemeClr val="bg1"/>
                </a:solidFill>
                <a:latin typeface="Times New Roman" pitchFamily="18" charset="0"/>
                <a:cs typeface="Times New Roman" pitchFamily="18" charset="0"/>
              </a:rPr>
              <a:t> + </a:t>
            </a:r>
            <a:r>
              <a:rPr lang="el-GR" sz="2400" dirty="0">
                <a:solidFill>
                  <a:srgbClr val="FFFF00"/>
                </a:solidFill>
                <a:latin typeface="Palatino Linotype" pitchFamily="18" charset="0"/>
                <a:cs typeface="Times New Roman" pitchFamily="18" charset="0"/>
              </a:rPr>
              <a:t>σ</a:t>
            </a:r>
            <a:r>
              <a:rPr lang="en-US" sz="2400" dirty="0">
                <a:solidFill>
                  <a:schemeClr val="bg1"/>
                </a:solidFill>
                <a:latin typeface="Times New Roman" pitchFamily="18" charset="0"/>
                <a:cs typeface="Times New Roman" pitchFamily="18" charset="0"/>
              </a:rPr>
              <a:t> = </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show</a:t>
            </a:r>
            <a:r>
              <a:rPr lang="en-US" sz="2400" dirty="0" smtClean="0">
                <a:solidFill>
                  <a:schemeClr val="bg1"/>
                </a:solidFill>
                <a:latin typeface="Times New Roman" pitchFamily="18" charset="0"/>
                <a:cs typeface="Times New Roman" pitchFamily="18" charset="0"/>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δειξ</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 “</a:t>
            </a:r>
            <a:r>
              <a:rPr lang="en-US" sz="2400" dirty="0">
                <a:solidFill>
                  <a:srgbClr val="FFFF00"/>
                </a:solidFill>
                <a:latin typeface="Times New Roman" pitchFamily="18" charset="0"/>
                <a:cs typeface="Times New Roman" pitchFamily="18" charset="0"/>
              </a:rPr>
              <a:t>show</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in the </a:t>
            </a:r>
            <a:r>
              <a:rPr lang="en-US" sz="2400" dirty="0" smtClean="0">
                <a:solidFill>
                  <a:srgbClr val="FFFF00"/>
                </a:solidFill>
                <a:latin typeface="Times New Roman" pitchFamily="18" charset="0"/>
                <a:cs typeface="Times New Roman" pitchFamily="18" charset="0"/>
              </a:rPr>
              <a:t>future</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marL="457200" lvl="1" indent="0" algn="ctr">
              <a:buNone/>
              <a:defRPr/>
            </a:pPr>
            <a:endParaRPr lang="en-US" sz="2000" dirty="0" smtClean="0">
              <a:solidFill>
                <a:schemeClr val="bg1"/>
              </a:solidFill>
              <a:latin typeface="Times New Roman" pitchFamily="18" charset="0"/>
              <a:cs typeface="Times New Roman" pitchFamily="18" charset="0"/>
            </a:endParaRPr>
          </a:p>
          <a:p>
            <a:pPr marL="457200" lvl="1" indent="0" algn="ctr">
              <a:buNone/>
              <a:defRPr/>
            </a:pPr>
            <a:r>
              <a:rPr lang="en-US" sz="2000" dirty="0" smtClean="0">
                <a:solidFill>
                  <a:schemeClr val="bg1"/>
                </a:solidFill>
                <a:latin typeface="Times New Roman" pitchFamily="18" charset="0"/>
                <a:cs typeface="Times New Roman" pitchFamily="18" charset="0"/>
              </a:rPr>
              <a:t>ALL </a:t>
            </a:r>
            <a:r>
              <a:rPr lang="en-US" sz="2000" dirty="0">
                <a:solidFill>
                  <a:schemeClr val="bg1"/>
                </a:solidFill>
                <a:latin typeface="Times New Roman" pitchFamily="18" charset="0"/>
                <a:cs typeface="Times New Roman" pitchFamily="18" charset="0"/>
              </a:rPr>
              <a:t>VERBS, regardless of what endings they use in the present tense, use -</a:t>
            </a:r>
            <a:r>
              <a:rPr lang="el-GR" sz="2000" dirty="0">
                <a:solidFill>
                  <a:srgbClr val="FFFF00"/>
                </a:solidFill>
                <a:latin typeface="Palatino Linotype" pitchFamily="18" charset="0"/>
                <a:cs typeface="Times New Roman" pitchFamily="18" charset="0"/>
              </a:rPr>
              <a:t>ω</a:t>
            </a:r>
            <a:r>
              <a:rPr lang="en-US" sz="2000" dirty="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verb endings in the </a:t>
            </a:r>
            <a:r>
              <a:rPr lang="en-US" sz="2000" dirty="0">
                <a:solidFill>
                  <a:srgbClr val="FFFF00"/>
                </a:solidFill>
                <a:latin typeface="Times New Roman" pitchFamily="18" charset="0"/>
                <a:cs typeface="Times New Roman" pitchFamily="18" charset="0"/>
              </a:rPr>
              <a:t>future</a:t>
            </a:r>
            <a:r>
              <a:rPr lang="en-US" sz="2000" dirty="0">
                <a:solidFill>
                  <a:schemeClr val="bg1"/>
                </a:solidFill>
                <a:latin typeface="Times New Roman" pitchFamily="18" charset="0"/>
                <a:cs typeface="Times New Roman" pitchFamily="18" charset="0"/>
              </a:rPr>
              <a:t> tense. </a:t>
            </a:r>
          </a:p>
          <a:p>
            <a:pPr marL="457200" lvl="1" indent="0" algn="ctr">
              <a:buNone/>
              <a:defRPr/>
            </a:pPr>
            <a:r>
              <a:rPr lang="en-US" sz="2000" dirty="0">
                <a:solidFill>
                  <a:srgbClr val="FFFF00"/>
                </a:solidFill>
                <a:latin typeface="Times New Roman" pitchFamily="18" charset="0"/>
                <a:cs typeface="Times New Roman" pitchFamily="18" charset="0"/>
              </a:rPr>
              <a:t>Future</a:t>
            </a:r>
            <a:r>
              <a:rPr lang="en-US" sz="2000" dirty="0">
                <a:solidFill>
                  <a:schemeClr val="bg1"/>
                </a:solidFill>
                <a:latin typeface="Times New Roman" pitchFamily="18" charset="0"/>
                <a:cs typeface="Times New Roman" pitchFamily="18" charset="0"/>
              </a:rPr>
              <a:t> tense = verb stem +  </a:t>
            </a:r>
            <a:r>
              <a:rPr lang="el-GR" sz="2000" dirty="0">
                <a:solidFill>
                  <a:srgbClr val="FFFF00"/>
                </a:solidFill>
                <a:latin typeface="Palatino Linotype" pitchFamily="18" charset="0"/>
                <a:cs typeface="Times New Roman" pitchFamily="18" charset="0"/>
              </a:rPr>
              <a:t>σ</a:t>
            </a:r>
            <a:r>
              <a:rPr lang="en-US" sz="2000" dirty="0">
                <a:solidFill>
                  <a:schemeClr val="bg1"/>
                </a:solidFill>
                <a:latin typeface="Times New Roman" pitchFamily="18" charset="0"/>
                <a:cs typeface="Times New Roman" pitchFamily="18" charset="0"/>
              </a:rPr>
              <a:t> + -</a:t>
            </a:r>
            <a:r>
              <a:rPr lang="el-GR" sz="2000" dirty="0">
                <a:solidFill>
                  <a:srgbClr val="FFFF00"/>
                </a:solidFill>
                <a:latin typeface="Palatino Linotype" pitchFamily="18" charset="0"/>
                <a:cs typeface="Times New Roman" pitchFamily="18" charset="0"/>
              </a:rPr>
              <a:t>ω</a:t>
            </a:r>
            <a:r>
              <a:rPr lang="en-US" sz="2000" dirty="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verb endings </a:t>
            </a:r>
            <a:endParaRPr lang="en-US" sz="20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This is true in both the </a:t>
            </a:r>
            <a:r>
              <a:rPr lang="en-US" sz="2400" dirty="0" smtClean="0">
                <a:solidFill>
                  <a:srgbClr val="FFFF00"/>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middle</a:t>
            </a:r>
            <a:r>
              <a:rPr lang="en-US" sz="2400" dirty="0" smtClean="0">
                <a:solidFill>
                  <a:schemeClr val="bg1"/>
                </a:solidFill>
                <a:latin typeface="Times New Roman" pitchFamily="18" charset="0"/>
                <a:cs typeface="Times New Roman" pitchFamily="18" charset="0"/>
              </a:rPr>
              <a:t> voices.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37138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b="1" dirty="0" smtClean="0">
                <a:solidFill>
                  <a:srgbClr val="FFFF00"/>
                </a:solidFill>
                <a:latin typeface="Times New Roman" pitchFamily="18" charset="0"/>
                <a:cs typeface="Times New Roman" pitchFamily="18" charset="0"/>
              </a:rPr>
              <a:t>This class </a:t>
            </a:r>
            <a:endParaRPr lang="en-US" dirty="0" smtClean="0">
              <a:solidFill>
                <a:schemeClr val="bg1"/>
              </a:solidFill>
              <a:latin typeface="Times New Roman" pitchFamily="18" charset="0"/>
              <a:cs typeface="Times New Roman" pitchFamily="18" charset="0"/>
            </a:endParaRPr>
          </a:p>
          <a:p>
            <a:pPr>
              <a:buNone/>
              <a:defRPr/>
            </a:pPr>
            <a:r>
              <a:rPr lang="en-US" b="1" dirty="0">
                <a:solidFill>
                  <a:srgbClr val="FFFF00"/>
                </a:solidFill>
                <a:latin typeface="Times New Roman" pitchFamily="18" charset="0"/>
                <a:cs typeface="Times New Roman" pitchFamily="18" charset="0"/>
              </a:rPr>
              <a:t>AGE Unit </a:t>
            </a:r>
            <a:r>
              <a:rPr lang="en-US" b="1" dirty="0" smtClean="0">
                <a:solidFill>
                  <a:srgbClr val="FFFF00"/>
                </a:solidFill>
                <a:latin typeface="Times New Roman" pitchFamily="18" charset="0"/>
                <a:cs typeface="Times New Roman" pitchFamily="18" charset="0"/>
              </a:rPr>
              <a:t>9 part 1: The Middle Voice</a:t>
            </a:r>
            <a:endParaRPr lang="en-US"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So far, all verbs have been in the </a:t>
            </a:r>
            <a:r>
              <a:rPr lang="en-US" sz="2400" b="1" dirty="0" smtClean="0">
                <a:solidFill>
                  <a:srgbClr val="FFFF00"/>
                </a:solidFill>
                <a:latin typeface="Times New Roman" pitchFamily="18" charset="0"/>
                <a:cs typeface="Times New Roman" pitchFamily="18" charset="0"/>
              </a:rPr>
              <a:t>active voice</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This unit adds the other principal voice in Greek, the </a:t>
            </a:r>
            <a:r>
              <a:rPr lang="en-US" sz="2400" b="1" dirty="0" smtClean="0">
                <a:solidFill>
                  <a:srgbClr val="FFFF00"/>
                </a:solidFill>
                <a:latin typeface="Times New Roman" pitchFamily="18" charset="0"/>
                <a:cs typeface="Times New Roman" pitchFamily="18" charset="0"/>
              </a:rPr>
              <a:t>middle</a:t>
            </a:r>
            <a:r>
              <a:rPr lang="en-US" sz="2400" dirty="0" smtClean="0">
                <a:solidFill>
                  <a:schemeClr val="bg1"/>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δείξ</a:t>
            </a:r>
            <a:r>
              <a:rPr lang="el-GR" u="sng" dirty="0" smtClean="0">
                <a:solidFill>
                  <a:schemeClr val="bg1"/>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δείξ</a:t>
            </a:r>
            <a:r>
              <a:rPr lang="el-GR" dirty="0" smtClean="0">
                <a:solidFill>
                  <a:srgbClr val="FFFF00"/>
                </a:solidFill>
                <a:latin typeface="Palatino Linotype" pitchFamily="18" charset="0"/>
                <a:cs typeface="Times New Roman" pitchFamily="18" charset="0"/>
              </a:rPr>
              <a:t>ει</a:t>
            </a:r>
            <a:r>
              <a:rPr lang="en-US" b="1" dirty="0" smtClean="0">
                <a:solidFill>
                  <a:schemeClr val="bg1"/>
                </a:solidFill>
                <a:latin typeface="Times New Roman" pitchFamily="18" charset="0"/>
                <a:cs typeface="Times New Roman" pitchFamily="18" charset="0"/>
              </a:rPr>
              <a:t>/</a:t>
            </a:r>
            <a:r>
              <a:rPr lang="el-GR" dirty="0" smtClean="0">
                <a:solidFill>
                  <a:srgbClr val="FFFF00"/>
                </a:solidFill>
                <a:latin typeface="Palatino Linotype" pitchFamily="18" charset="0"/>
                <a:cs typeface="Times New Roman" pitchFamily="18" charset="0"/>
                <a:sym typeface="Wingdings" pitchFamily="2" charset="2"/>
              </a:rPr>
              <a:t>ῃ</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δείξ</a:t>
            </a:r>
            <a:r>
              <a:rPr lang="el-GR" u="sng" dirty="0" smtClean="0">
                <a:solidFill>
                  <a:schemeClr val="bg1"/>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δειξ</a:t>
            </a:r>
            <a:r>
              <a:rPr lang="el-GR" u="sng" dirty="0" smtClean="0">
                <a:solidFill>
                  <a:schemeClr val="bg1"/>
                </a:solidFill>
                <a:latin typeface="Palatino Linotype" pitchFamily="18" charset="0"/>
                <a:cs typeface="Times New Roman" pitchFamily="18" charset="0"/>
              </a:rPr>
              <a:t>ό</a:t>
            </a:r>
            <a:r>
              <a:rPr lang="el-GR" dirty="0" smtClean="0">
                <a:solidFill>
                  <a:srgbClr val="FFFF00"/>
                </a:solidFill>
                <a:latin typeface="Palatino Linotype" pitchFamily="18" charset="0"/>
                <a:cs typeface="Times New Roman" pitchFamily="18" charset="0"/>
              </a:rPr>
              <a:t>μεθα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δείξ</a:t>
            </a:r>
            <a:r>
              <a:rPr lang="el-GR" u="sng" dirty="0" smtClean="0">
                <a:solidFill>
                  <a:schemeClr val="bg1"/>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σθε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δείξ</a:t>
            </a:r>
            <a:r>
              <a:rPr lang="el-GR" u="sng" dirty="0" smtClean="0">
                <a:solidFill>
                  <a:schemeClr val="bg1"/>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νται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Future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δείκνυμι</a:t>
            </a:r>
            <a:endParaRPr lang="en-US" sz="2000" dirty="0"/>
          </a:p>
        </p:txBody>
      </p:sp>
      <p:sp>
        <p:nvSpPr>
          <p:cNvPr id="5" name="TextBox 4"/>
          <p:cNvSpPr txBox="1"/>
          <p:nvPr/>
        </p:nvSpPr>
        <p:spPr>
          <a:xfrm>
            <a:off x="3597958" y="4191000"/>
            <a:ext cx="1795684" cy="523220"/>
          </a:xfrm>
          <a:prstGeom prst="rect">
            <a:avLst/>
          </a:prstGeom>
          <a:noFill/>
        </p:spPr>
        <p:txBody>
          <a:bodyPr wrap="none" rtlCol="0">
            <a:spAutoFit/>
          </a:bodyPr>
          <a:lstStyle/>
          <a:p>
            <a:r>
              <a:rPr lang="el-GR" sz="2800" dirty="0" smtClean="0">
                <a:solidFill>
                  <a:schemeClr val="bg1"/>
                </a:solidFill>
                <a:latin typeface="Palatino Linotype" pitchFamily="18" charset="0"/>
                <a:cs typeface="Times New Roman" pitchFamily="18" charset="0"/>
              </a:rPr>
              <a:t>δείξ</a:t>
            </a:r>
            <a:r>
              <a:rPr lang="el-GR" sz="2800" u="sng" dirty="0" smtClean="0">
                <a:solidFill>
                  <a:schemeClr val="bg1"/>
                </a:solidFill>
                <a:latin typeface="Palatino Linotype" pitchFamily="18" charset="0"/>
                <a:cs typeface="Times New Roman" pitchFamily="18" charset="0"/>
              </a:rPr>
              <a:t>ε</a:t>
            </a:r>
            <a:r>
              <a:rPr lang="el-GR" sz="2800" dirty="0" smtClean="0">
                <a:solidFill>
                  <a:srgbClr val="FFFF00"/>
                </a:solidFill>
                <a:latin typeface="Palatino Linotype" pitchFamily="18" charset="0"/>
                <a:cs typeface="Times New Roman" pitchFamily="18" charset="0"/>
              </a:rPr>
              <a:t>σθαι</a:t>
            </a:r>
            <a:endParaRPr lang="en-US" sz="2800" dirty="0"/>
          </a:p>
        </p:txBody>
      </p:sp>
    </p:spTree>
    <p:extLst>
      <p:ext uri="{BB962C8B-B14F-4D97-AF65-F5344CB8AC3E}">
        <p14:creationId xmlns:p14="http://schemas.microsoft.com/office/powerpoint/2010/main" val="28205191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λύ</a:t>
            </a:r>
            <a:r>
              <a:rPr lang="el-GR" dirty="0" smtClean="0">
                <a:solidFill>
                  <a:srgbClr val="FFFF00"/>
                </a:solidFill>
                <a:latin typeface="Palatino Linotype" pitchFamily="18" charset="0"/>
                <a:cs typeface="Times New Roman" pitchFamily="18" charset="0"/>
              </a:rPr>
              <a:t>σ</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λύ</a:t>
            </a:r>
            <a:r>
              <a:rPr lang="el-GR" dirty="0" smtClean="0">
                <a:solidFill>
                  <a:srgbClr val="FFFF00"/>
                </a:solidFill>
                <a:latin typeface="Palatino Linotype" pitchFamily="18" charset="0"/>
                <a:cs typeface="Times New Roman" pitchFamily="18" charset="0"/>
              </a:rPr>
              <a:t>σει</a:t>
            </a:r>
            <a:r>
              <a:rPr lang="en-US" b="1" dirty="0" smtClean="0">
                <a:solidFill>
                  <a:schemeClr val="bg1"/>
                </a:solidFill>
                <a:latin typeface="Times New Roman" pitchFamily="18" charset="0"/>
                <a:cs typeface="Times New Roman" pitchFamily="18" charset="0"/>
              </a:rPr>
              <a:t>/</a:t>
            </a:r>
            <a:r>
              <a:rPr lang="el-GR" dirty="0" smtClean="0">
                <a:solidFill>
                  <a:srgbClr val="FFFF00"/>
                </a:solidFill>
                <a:latin typeface="Palatino Linotype" pitchFamily="18" charset="0"/>
                <a:cs typeface="Times New Roman" pitchFamily="18" charset="0"/>
                <a:sym typeface="Wingdings" pitchFamily="2" charset="2"/>
              </a:rPr>
              <a:t>ῃ</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λύ</a:t>
            </a:r>
            <a:r>
              <a:rPr lang="el-GR" dirty="0" smtClean="0">
                <a:solidFill>
                  <a:srgbClr val="FFFF00"/>
                </a:solidFill>
                <a:latin typeface="Palatino Linotype" pitchFamily="18" charset="0"/>
                <a:cs typeface="Times New Roman" pitchFamily="18" charset="0"/>
              </a:rPr>
              <a:t>σ</a:t>
            </a:r>
            <a:r>
              <a:rPr lang="el-GR" u="sng" dirty="0" smtClean="0">
                <a:solidFill>
                  <a:srgbClr val="FFFF00"/>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λυ</a:t>
            </a:r>
            <a:r>
              <a:rPr lang="el-GR" dirty="0" smtClean="0">
                <a:solidFill>
                  <a:srgbClr val="FFFF00"/>
                </a:solidFill>
                <a:latin typeface="Palatino Linotype" pitchFamily="18" charset="0"/>
                <a:cs typeface="Times New Roman" pitchFamily="18" charset="0"/>
              </a:rPr>
              <a:t>σ</a:t>
            </a:r>
            <a:r>
              <a:rPr lang="el-GR" u="sng" dirty="0" smtClean="0">
                <a:solidFill>
                  <a:srgbClr val="FFFF00"/>
                </a:solidFill>
                <a:latin typeface="Palatino Linotype" pitchFamily="18" charset="0"/>
                <a:cs typeface="Times New Roman" pitchFamily="18" charset="0"/>
              </a:rPr>
              <a:t>ό</a:t>
            </a:r>
            <a:r>
              <a:rPr lang="el-GR" dirty="0" smtClean="0">
                <a:solidFill>
                  <a:srgbClr val="FFFF00"/>
                </a:solidFill>
                <a:latin typeface="Palatino Linotype" pitchFamily="18" charset="0"/>
                <a:cs typeface="Times New Roman" pitchFamily="18" charset="0"/>
              </a:rPr>
              <a:t>μεθα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λύ</a:t>
            </a:r>
            <a:r>
              <a:rPr lang="el-GR" dirty="0" smtClean="0">
                <a:solidFill>
                  <a:srgbClr val="FFFF00"/>
                </a:solidFill>
                <a:latin typeface="Palatino Linotype" pitchFamily="18" charset="0"/>
                <a:cs typeface="Times New Roman" pitchFamily="18" charset="0"/>
              </a:rPr>
              <a:t>σ</a:t>
            </a:r>
            <a:r>
              <a:rPr lang="el-GR" u="sng" dirty="0" smtClean="0">
                <a:solidFill>
                  <a:srgbClr val="FFFF00"/>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σθε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λύ</a:t>
            </a:r>
            <a:r>
              <a:rPr lang="el-GR" dirty="0" smtClean="0">
                <a:solidFill>
                  <a:srgbClr val="FFFF00"/>
                </a:solidFill>
                <a:latin typeface="Palatino Linotype" pitchFamily="18" charset="0"/>
                <a:cs typeface="Times New Roman" pitchFamily="18" charset="0"/>
              </a:rPr>
              <a:t>σ</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νται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Future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λύω </a:t>
            </a:r>
            <a:endParaRPr lang="en-US" sz="2000" dirty="0"/>
          </a:p>
        </p:txBody>
      </p:sp>
      <p:sp>
        <p:nvSpPr>
          <p:cNvPr id="8" name="TextBox 7"/>
          <p:cNvSpPr txBox="1"/>
          <p:nvPr/>
        </p:nvSpPr>
        <p:spPr>
          <a:xfrm>
            <a:off x="3654166" y="4181475"/>
            <a:ext cx="1768433" cy="523220"/>
          </a:xfrm>
          <a:prstGeom prst="rect">
            <a:avLst/>
          </a:prstGeom>
          <a:noFill/>
        </p:spPr>
        <p:txBody>
          <a:bodyPr wrap="none" rtlCol="0">
            <a:spAutoFit/>
          </a:bodyPr>
          <a:lstStyle/>
          <a:p>
            <a:r>
              <a:rPr lang="el-GR" sz="2800" dirty="0" smtClean="0">
                <a:solidFill>
                  <a:schemeClr val="bg1"/>
                </a:solidFill>
                <a:latin typeface="Palatino Linotype" pitchFamily="18" charset="0"/>
                <a:cs typeface="Times New Roman" pitchFamily="18" charset="0"/>
              </a:rPr>
              <a:t>λύ</a:t>
            </a:r>
            <a:r>
              <a:rPr lang="el-GR" sz="2800" dirty="0" smtClean="0">
                <a:solidFill>
                  <a:srgbClr val="FFFF00"/>
                </a:solidFill>
                <a:latin typeface="Palatino Linotype" pitchFamily="18" charset="0"/>
                <a:cs typeface="Times New Roman" pitchFamily="18" charset="0"/>
              </a:rPr>
              <a:t>σ</a:t>
            </a:r>
            <a:r>
              <a:rPr lang="el-GR" sz="2800" u="sng" dirty="0" smtClean="0">
                <a:solidFill>
                  <a:srgbClr val="FFFF00"/>
                </a:solidFill>
                <a:latin typeface="Palatino Linotype" pitchFamily="18" charset="0"/>
                <a:cs typeface="Times New Roman" pitchFamily="18" charset="0"/>
              </a:rPr>
              <a:t>ε</a:t>
            </a:r>
            <a:r>
              <a:rPr lang="el-GR" sz="2800" dirty="0" smtClean="0">
                <a:solidFill>
                  <a:srgbClr val="FFFF00"/>
                </a:solidFill>
                <a:latin typeface="Palatino Linotype" pitchFamily="18" charset="0"/>
                <a:cs typeface="Times New Roman" pitchFamily="18" charset="0"/>
              </a:rPr>
              <a:t>σθαι</a:t>
            </a:r>
            <a:endParaRPr lang="en-US" sz="2800" dirty="0"/>
          </a:p>
        </p:txBody>
      </p:sp>
    </p:spTree>
    <p:extLst>
      <p:ext uri="{BB962C8B-B14F-4D97-AF65-F5344CB8AC3E}">
        <p14:creationId xmlns:p14="http://schemas.microsoft.com/office/powerpoint/2010/main" val="14016732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Understanding the Middle Voice</a:t>
            </a:r>
            <a:r>
              <a:rPr lang="en-US" b="1" dirty="0" smtClean="0">
                <a:solidFill>
                  <a:srgbClr val="FFFF00"/>
                </a:solidFill>
                <a:latin typeface="Times New Roman" pitchFamily="18" charset="0"/>
                <a:cs typeface="Times New Roman" pitchFamily="18" charset="0"/>
              </a:rPr>
              <a:t> </a:t>
            </a:r>
            <a:endParaRPr lang="en-US"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Generally speaking, the Middle Voice indicates that the subject of the verb participates in the action, rather than transferring the action to something or someone else (as the active voice does). </a:t>
            </a:r>
          </a:p>
          <a:p>
            <a:pPr>
              <a:defRPr/>
            </a:pPr>
            <a:r>
              <a:rPr lang="en-US" sz="2400" dirty="0" smtClean="0">
                <a:solidFill>
                  <a:schemeClr val="bg1"/>
                </a:solidFill>
                <a:latin typeface="Times New Roman" pitchFamily="18" charset="0"/>
                <a:cs typeface="Times New Roman" pitchFamily="18" charset="0"/>
              </a:rPr>
              <a:t>Beyond this, native speakers of ancient Greek did not have a “rule” for using the Middle Voice. Through experience and intuition, they learned when a verb made sense in the Middle Voice.  </a:t>
            </a:r>
            <a:endParaRPr lang="en-US" sz="2400" dirty="0">
              <a:solidFill>
                <a:schemeClr val="bg1"/>
              </a:solidFill>
              <a:latin typeface="Times New Roman" pitchFamily="18" charset="0"/>
              <a:cs typeface="Times New Roman" pitchFamily="18" charset="0"/>
            </a:endParaRPr>
          </a:p>
          <a:p>
            <a:pPr lvl="1">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3820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Understanding the Middle Voice </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In some cases, to a native speaker of Greek, the action of a verb made sense only in the Middle Voice. </a:t>
            </a:r>
          </a:p>
          <a:p>
            <a:pPr>
              <a:defRPr/>
            </a:pPr>
            <a:r>
              <a:rPr lang="en-US" sz="2400" dirty="0" smtClean="0">
                <a:solidFill>
                  <a:schemeClr val="bg1"/>
                </a:solidFill>
                <a:latin typeface="Times New Roman" pitchFamily="18" charset="0"/>
                <a:cs typeface="Times New Roman" pitchFamily="18" charset="0"/>
              </a:rPr>
              <a:t>For example, verbs that mean “come” and “go” in Greek usually occur only in the Middle Voice. A subject is inevitably participating in the action of “coming” or “going,” so it just seemed natural that the verb should be in the Middle Voice. (Consider in English: “you go” makes sense and you can “make the car go” but you cannot “go the car.”) </a:t>
            </a:r>
          </a:p>
          <a:p>
            <a:pPr>
              <a:defRPr/>
            </a:pPr>
            <a:r>
              <a:rPr lang="en-US" sz="2400" dirty="0" smtClean="0">
                <a:solidFill>
                  <a:schemeClr val="bg1"/>
                </a:solidFill>
                <a:latin typeface="Times New Roman" pitchFamily="18" charset="0"/>
                <a:cs typeface="Times New Roman" pitchFamily="18" charset="0"/>
              </a:rPr>
              <a:t>The technical term for a verb that occurs only in the Middle Voice is “</a:t>
            </a:r>
            <a:r>
              <a:rPr lang="en-US" sz="2400" b="1" dirty="0" smtClean="0">
                <a:solidFill>
                  <a:srgbClr val="FFFF00"/>
                </a:solidFill>
                <a:latin typeface="Times New Roman" pitchFamily="18" charset="0"/>
                <a:cs typeface="Times New Roman" pitchFamily="18" charset="0"/>
              </a:rPr>
              <a:t>deponent</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marL="0" indent="0">
              <a:buNone/>
              <a:defRPr/>
            </a:pPr>
            <a:r>
              <a:rPr lang="en-US" sz="2800" b="1" dirty="0" smtClean="0">
                <a:solidFill>
                  <a:srgbClr val="FFFF00"/>
                </a:solidFill>
                <a:latin typeface="Times New Roman" pitchFamily="18" charset="0"/>
                <a:cs typeface="Times New Roman" pitchFamily="18" charset="0"/>
              </a:rPr>
              <a:t>VOCABULARY</a:t>
            </a:r>
            <a:r>
              <a:rPr lang="en-US" sz="2800" dirty="0" smtClean="0">
                <a:solidFill>
                  <a:schemeClr val="bg1"/>
                </a:solidFill>
                <a:latin typeface="Times New Roman" pitchFamily="18" charset="0"/>
                <a:cs typeface="Times New Roman" pitchFamily="18" charset="0"/>
              </a:rPr>
              <a:t>: </a:t>
            </a:r>
            <a:endParaRPr lang="el-GR"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Although a Greek verb can morph into many different forms, it is listed in a dictionary (Greek “lexicon”) under just one form.   </a:t>
            </a:r>
          </a:p>
          <a:p>
            <a:pPr>
              <a:defRPr/>
            </a:pPr>
            <a:r>
              <a:rPr lang="en-US" sz="2400" dirty="0" smtClean="0">
                <a:solidFill>
                  <a:schemeClr val="bg1"/>
                </a:solidFill>
                <a:latin typeface="Times New Roman" pitchFamily="18" charset="0"/>
                <a:cs typeface="Times New Roman" pitchFamily="18" charset="0"/>
              </a:rPr>
              <a:t>As you have seen, verbs are listed in their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person, singular, present, indicative, </a:t>
            </a:r>
            <a:r>
              <a:rPr lang="en-US" sz="2400" dirty="0" smtClean="0">
                <a:solidFill>
                  <a:srgbClr val="FFFF00"/>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form, with a -</a:t>
            </a:r>
            <a:r>
              <a:rPr lang="el-GR" sz="2400" dirty="0" smtClean="0">
                <a:solidFill>
                  <a:srgbClr val="FFFF00"/>
                </a:solidFill>
                <a:latin typeface="Palatino Linotype" pitchFamily="18" charset="0"/>
                <a:cs typeface="Times New Roman" pitchFamily="18" charset="0"/>
              </a:rPr>
              <a:t>μι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or -</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ending, depending on the conjugation of the verb. </a:t>
            </a:r>
          </a:p>
          <a:p>
            <a:pPr>
              <a:defRPr/>
            </a:pPr>
            <a:r>
              <a:rPr lang="en-US" sz="2400" dirty="0" smtClean="0">
                <a:solidFill>
                  <a:schemeClr val="bg1"/>
                </a:solidFill>
                <a:latin typeface="Times New Roman" pitchFamily="18" charset="0"/>
                <a:cs typeface="Times New Roman" pitchFamily="18" charset="0"/>
              </a:rPr>
              <a:t>Because </a:t>
            </a:r>
            <a:r>
              <a:rPr lang="en-US" sz="2400" dirty="0" smtClean="0">
                <a:solidFill>
                  <a:srgbClr val="FFFF00"/>
                </a:solidFill>
                <a:latin typeface="Times New Roman" pitchFamily="18" charset="0"/>
                <a:cs typeface="Times New Roman" pitchFamily="18" charset="0"/>
              </a:rPr>
              <a:t>deponent</a:t>
            </a:r>
            <a:r>
              <a:rPr lang="en-US" sz="2400" dirty="0" smtClean="0">
                <a:solidFill>
                  <a:schemeClr val="bg1"/>
                </a:solidFill>
                <a:latin typeface="Times New Roman" pitchFamily="18" charset="0"/>
                <a:cs typeface="Times New Roman" pitchFamily="18" charset="0"/>
              </a:rPr>
              <a:t> verbs do not have any active forms, in a vocabulary entry they substitute the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person, singular, present, indicative, </a:t>
            </a:r>
            <a:r>
              <a:rPr lang="en-US" sz="2400" dirty="0" smtClean="0">
                <a:solidFill>
                  <a:srgbClr val="FFFF00"/>
                </a:solidFill>
                <a:latin typeface="Times New Roman" pitchFamily="18" charset="0"/>
                <a:cs typeface="Times New Roman" pitchFamily="18" charset="0"/>
              </a:rPr>
              <a:t>middle</a:t>
            </a:r>
            <a:r>
              <a:rPr lang="en-US" sz="2400" dirty="0" smtClean="0">
                <a:solidFill>
                  <a:schemeClr val="bg1"/>
                </a:solidFill>
                <a:latin typeface="Times New Roman" pitchFamily="18" charset="0"/>
                <a:cs typeface="Times New Roman" pitchFamily="18" charset="0"/>
              </a:rPr>
              <a:t> form, and so they appear just with the ending -</a:t>
            </a:r>
            <a:r>
              <a:rPr lang="el-GR" sz="2400" dirty="0" smtClean="0">
                <a:solidFill>
                  <a:srgbClr val="FFFF00"/>
                </a:solidFill>
                <a:latin typeface="Palatino Linotype" pitchFamily="18" charset="0"/>
                <a:cs typeface="Times New Roman" pitchFamily="18" charset="0"/>
              </a:rPr>
              <a:t>μαι</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lvl="1">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8288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VOCABULARY</a:t>
            </a:r>
            <a:r>
              <a:rPr lang="en-US" sz="2800" dirty="0" smtClean="0">
                <a:solidFill>
                  <a:schemeClr val="bg1"/>
                </a:solidFill>
                <a:latin typeface="Times New Roman" pitchFamily="18" charset="0"/>
                <a:cs typeface="Times New Roman" pitchFamily="18" charset="0"/>
              </a:rPr>
              <a:t>:</a:t>
            </a:r>
          </a:p>
          <a:p>
            <a:pPr>
              <a:defRPr/>
            </a:pPr>
            <a:r>
              <a:rPr lang="en-US" sz="2400" dirty="0" smtClean="0">
                <a:solidFill>
                  <a:schemeClr val="bg1"/>
                </a:solidFill>
                <a:latin typeface="Times New Roman" pitchFamily="18" charset="0"/>
                <a:cs typeface="Times New Roman" pitchFamily="18" charset="0"/>
              </a:rPr>
              <a:t>Verbs are listed in their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person, singular, present, indicative, </a:t>
            </a:r>
            <a:r>
              <a:rPr lang="en-US" sz="2400" dirty="0" smtClean="0">
                <a:solidFill>
                  <a:srgbClr val="FFFF00"/>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form, with a -</a:t>
            </a:r>
            <a:r>
              <a:rPr lang="el-GR" sz="2400" dirty="0" smtClean="0">
                <a:solidFill>
                  <a:srgbClr val="FFFF00"/>
                </a:solidFill>
                <a:latin typeface="Palatino Linotype" pitchFamily="18" charset="0"/>
                <a:cs typeface="Times New Roman" pitchFamily="18" charset="0"/>
              </a:rPr>
              <a:t>μι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or -</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ending, depending on the conjugation of the verb. </a:t>
            </a:r>
          </a:p>
          <a:p>
            <a:pPr>
              <a:defRPr/>
            </a:pPr>
            <a:r>
              <a:rPr lang="en-US" sz="2400" dirty="0" smtClean="0">
                <a:solidFill>
                  <a:schemeClr val="bg1"/>
                </a:solidFill>
                <a:latin typeface="Times New Roman" pitchFamily="18" charset="0"/>
                <a:cs typeface="Times New Roman" pitchFamily="18" charset="0"/>
              </a:rPr>
              <a:t>Because </a:t>
            </a:r>
            <a:r>
              <a:rPr lang="en-US" sz="2400" dirty="0" smtClean="0">
                <a:solidFill>
                  <a:srgbClr val="FFFF00"/>
                </a:solidFill>
                <a:latin typeface="Times New Roman" pitchFamily="18" charset="0"/>
                <a:cs typeface="Times New Roman" pitchFamily="18" charset="0"/>
              </a:rPr>
              <a:t>deponent</a:t>
            </a:r>
            <a:r>
              <a:rPr lang="en-US" sz="2400" dirty="0" smtClean="0">
                <a:solidFill>
                  <a:schemeClr val="bg1"/>
                </a:solidFill>
                <a:latin typeface="Times New Roman" pitchFamily="18" charset="0"/>
                <a:cs typeface="Times New Roman" pitchFamily="18" charset="0"/>
              </a:rPr>
              <a:t> verbs do not have any active forms, in a vocabulary entry they substitute the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person, singular, present, indicative, </a:t>
            </a:r>
            <a:r>
              <a:rPr lang="en-US" sz="2400" dirty="0" smtClean="0">
                <a:solidFill>
                  <a:srgbClr val="FFFF00"/>
                </a:solidFill>
                <a:latin typeface="Times New Roman" pitchFamily="18" charset="0"/>
                <a:cs typeface="Times New Roman" pitchFamily="18" charset="0"/>
              </a:rPr>
              <a:t>middle</a:t>
            </a:r>
            <a:r>
              <a:rPr lang="en-US" sz="2400" dirty="0" smtClean="0">
                <a:solidFill>
                  <a:schemeClr val="bg1"/>
                </a:solidFill>
                <a:latin typeface="Times New Roman" pitchFamily="18" charset="0"/>
                <a:cs typeface="Times New Roman" pitchFamily="18" charset="0"/>
              </a:rPr>
              <a:t> form, and so they appear just with the ending -</a:t>
            </a:r>
            <a:r>
              <a:rPr lang="el-GR" sz="2400" dirty="0" smtClean="0">
                <a:solidFill>
                  <a:srgbClr val="FFFF00"/>
                </a:solidFill>
                <a:latin typeface="Palatino Linotype" pitchFamily="18" charset="0"/>
                <a:cs typeface="Times New Roman" pitchFamily="18" charset="0"/>
              </a:rPr>
              <a:t>μαι</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If the vocabulary entry ends in -</a:t>
            </a:r>
            <a:r>
              <a:rPr lang="el-GR" sz="2400" b="1" u="sng" dirty="0" smtClean="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μαι</a:t>
            </a:r>
            <a:r>
              <a:rPr lang="en-US" sz="2400" dirty="0" smtClean="0">
                <a:solidFill>
                  <a:schemeClr val="bg1"/>
                </a:solidFill>
                <a:latin typeface="Times New Roman" pitchFamily="18" charset="0"/>
                <a:cs typeface="Times New Roman" pitchFamily="18" charset="0"/>
              </a:rPr>
              <a:t>, then it has a thematic vowel and is an -</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  Otherwise, it has no thematic vowel and is a -</a:t>
            </a:r>
            <a:r>
              <a:rPr lang="el-GR" sz="2400" dirty="0" smtClean="0">
                <a:solidFill>
                  <a:srgbClr val="FFFF00"/>
                </a:solidFill>
                <a:latin typeface="Palatino Linotype" pitchFamily="18" charset="0"/>
                <a:cs typeface="Times New Roman" pitchFamily="18" charset="0"/>
              </a:rPr>
              <a:t>μι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 </a:t>
            </a:r>
            <a:endParaRPr lang="en-US" sz="2400" dirty="0">
              <a:solidFill>
                <a:schemeClr val="bg1"/>
              </a:solidFill>
              <a:latin typeface="Times New Roman" pitchFamily="18" charset="0"/>
              <a:cs typeface="Times New Roman" pitchFamily="18" charset="0"/>
            </a:endParaRPr>
          </a:p>
          <a:p>
            <a:pPr lvl="1">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8288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Deponent Vocabulary: Classical</a:t>
            </a:r>
            <a:endParaRPr lang="en-US" sz="2800" dirty="0" smtClean="0">
              <a:solidFill>
                <a:schemeClr val="bg1"/>
              </a:solidFill>
              <a:latin typeface="Times New Roman" pitchFamily="18" charset="0"/>
              <a:cs typeface="Times New Roman" pitchFamily="18" charset="0"/>
            </a:endParaRPr>
          </a:p>
          <a:p>
            <a:r>
              <a:rPr lang="en-US" sz="2400" dirty="0">
                <a:solidFill>
                  <a:srgbClr val="FFFF00"/>
                </a:solidFill>
                <a:latin typeface="Palatino Linotype" pitchFamily="18" charset="0"/>
              </a:rPr>
              <a:t>α</a:t>
            </a:r>
            <a:r>
              <a:rPr lang="en-US" sz="2400" dirty="0" err="1">
                <a:solidFill>
                  <a:srgbClr val="FFFF00"/>
                </a:solidFill>
                <a:latin typeface="Palatino Linotype" pitchFamily="18" charset="0"/>
              </a:rPr>
              <a:t>ἰσθάνομ</a:t>
            </a:r>
            <a:r>
              <a:rPr lang="en-US" sz="2400" dirty="0">
                <a:solidFill>
                  <a:srgbClr val="FFFF00"/>
                </a:solidFill>
                <a:latin typeface="Palatino Linotype" pitchFamily="18" charset="0"/>
              </a:rPr>
              <a:t>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rPr>
              <a:t> αἰσθ</a:t>
            </a:r>
            <a:r>
              <a:rPr lang="el-GR" sz="2400" dirty="0">
                <a:solidFill>
                  <a:srgbClr val="FFFF00"/>
                </a:solidFill>
                <a:latin typeface="Palatino Linotype" pitchFamily="18" charset="0"/>
              </a:rPr>
              <a:t>ήσ</a:t>
            </a:r>
            <a:r>
              <a:rPr lang="en-US" sz="2400" dirty="0" err="1" smtClean="0">
                <a:solidFill>
                  <a:srgbClr val="FFFF00"/>
                </a:solidFill>
                <a:latin typeface="Palatino Linotype" pitchFamily="18" charset="0"/>
              </a:rPr>
              <a:t>ομ</a:t>
            </a:r>
            <a:r>
              <a:rPr lang="en-US" sz="2400" dirty="0" smtClean="0">
                <a:solidFill>
                  <a:srgbClr val="FFFF00"/>
                </a:solidFill>
                <a:latin typeface="Palatino Linotype" pitchFamily="18" charset="0"/>
              </a:rPr>
              <a:t>αι </a:t>
            </a:r>
            <a:r>
              <a:rPr lang="en-US" sz="2400" dirty="0" smtClean="0">
                <a:solidFill>
                  <a:schemeClr val="bg1"/>
                </a:solidFill>
                <a:latin typeface="Times New Roman" pitchFamily="18" charset="0"/>
                <a:cs typeface="Times New Roman" pitchFamily="18" charset="0"/>
              </a:rPr>
              <a:t>perceive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ἁλίσκομαι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ἁλώσομαι </a:t>
            </a:r>
            <a:r>
              <a:rPr lang="en-US" sz="2400" dirty="0">
                <a:solidFill>
                  <a:schemeClr val="bg1"/>
                </a:solidFill>
                <a:latin typeface="Times New Roman" pitchFamily="18" charset="0"/>
                <a:cs typeface="Times New Roman" pitchFamily="18" charset="0"/>
              </a:rPr>
              <a:t>be captive</a:t>
            </a:r>
          </a:p>
          <a:p>
            <a:pPr marL="342900" lvl="1" indent="-342900">
              <a:buFont typeface="Arial" pitchFamily="34" charset="0"/>
              <a:buChar char="•"/>
            </a:pPr>
            <a:r>
              <a:rPr lang="el-GR" sz="2400" dirty="0" smtClean="0">
                <a:solidFill>
                  <a:srgbClr val="FFFF00"/>
                </a:solidFill>
                <a:latin typeface="Palatino Linotype" pitchFamily="18" charset="0"/>
                <a:cs typeface="Times New Roman" pitchFamily="18" charset="0"/>
                <a:sym typeface="Wingdings" pitchFamily="2" charset="2"/>
              </a:rPr>
              <a:t>ἀποκρίνομαι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ἀποκρινοῦμαι </a:t>
            </a:r>
            <a:r>
              <a:rPr lang="en-US" sz="2400" dirty="0">
                <a:solidFill>
                  <a:schemeClr val="bg1"/>
                </a:solidFill>
                <a:latin typeface="Times New Roman" pitchFamily="18" charset="0"/>
                <a:cs typeface="Times New Roman" pitchFamily="18" charset="0"/>
              </a:rPr>
              <a:t>answer </a:t>
            </a:r>
            <a:endParaRPr lang="el-GR" sz="2400" dirty="0">
              <a:solidFill>
                <a:srgbClr val="FFFF00"/>
              </a:solidFill>
              <a:latin typeface="Palatino Linotype" pitchFamily="18" charset="0"/>
              <a:cs typeface="Times New Roman" pitchFamily="18" charset="0"/>
              <a:sym typeface="Wingdings" pitchFamily="2" charset="2"/>
            </a:endParaRPr>
          </a:p>
          <a:p>
            <a:r>
              <a:rPr lang="en-US" sz="2400" dirty="0" err="1" smtClean="0">
                <a:solidFill>
                  <a:srgbClr val="FFFF00"/>
                </a:solidFill>
                <a:latin typeface="Palatino Linotype" pitchFamily="18" charset="0"/>
              </a:rPr>
              <a:t>ἀφικνέομ</a:t>
            </a:r>
            <a:r>
              <a:rPr lang="en-US" sz="2400" dirty="0" smtClean="0">
                <a:solidFill>
                  <a:srgbClr val="FFFF00"/>
                </a:solidFill>
                <a:latin typeface="Palatino Linotype" pitchFamily="18" charset="0"/>
              </a:rPr>
              <a:t>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rPr>
              <a:t> ἀφ</a:t>
            </a:r>
            <a:r>
              <a:rPr lang="el-GR" sz="2400" dirty="0">
                <a:solidFill>
                  <a:srgbClr val="FFFF00"/>
                </a:solidFill>
                <a:latin typeface="Palatino Linotype" pitchFamily="18" charset="0"/>
              </a:rPr>
              <a:t>ίξ</a:t>
            </a:r>
            <a:r>
              <a:rPr lang="en-US" sz="2400" dirty="0" err="1" smtClean="0">
                <a:solidFill>
                  <a:srgbClr val="FFFF00"/>
                </a:solidFill>
                <a:latin typeface="Palatino Linotype" pitchFamily="18" charset="0"/>
              </a:rPr>
              <a:t>ομ</a:t>
            </a:r>
            <a:r>
              <a:rPr lang="en-US" sz="2400" dirty="0" smtClean="0">
                <a:solidFill>
                  <a:srgbClr val="FFFF00"/>
                </a:solidFill>
                <a:latin typeface="Palatino Linotype" pitchFamily="18" charset="0"/>
              </a:rPr>
              <a:t>αι </a:t>
            </a:r>
            <a:r>
              <a:rPr lang="en-US" sz="2400" dirty="0" smtClean="0">
                <a:solidFill>
                  <a:schemeClr val="bg1"/>
                </a:solidFill>
                <a:latin typeface="Times New Roman" pitchFamily="18" charset="0"/>
                <a:cs typeface="Times New Roman" pitchFamily="18" charset="0"/>
              </a:rPr>
              <a:t>come </a:t>
            </a:r>
            <a:r>
              <a:rPr lang="en-US" sz="2400" dirty="0">
                <a:solidFill>
                  <a:schemeClr val="bg1"/>
                </a:solidFill>
                <a:latin typeface="Times New Roman" pitchFamily="18" charset="0"/>
                <a:cs typeface="Times New Roman" pitchFamily="18" charset="0"/>
              </a:rPr>
              <a:t>to, arrive at</a:t>
            </a:r>
          </a:p>
          <a:p>
            <a:pPr>
              <a:defRPr/>
            </a:pPr>
            <a:r>
              <a:rPr lang="el-GR" sz="2400" dirty="0" smtClean="0">
                <a:solidFill>
                  <a:srgbClr val="FFFF00"/>
                </a:solidFill>
                <a:latin typeface="Palatino Linotype" pitchFamily="18" charset="0"/>
                <a:cs typeface="Times New Roman" pitchFamily="18" charset="0"/>
              </a:rPr>
              <a:t>βούλομαι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βουλήσομαι </a:t>
            </a:r>
            <a:r>
              <a:rPr lang="en-US" sz="2400" dirty="0" smtClean="0">
                <a:solidFill>
                  <a:schemeClr val="bg1"/>
                </a:solidFill>
                <a:latin typeface="Times New Roman" pitchFamily="18" charset="0"/>
                <a:cs typeface="Times New Roman" pitchFamily="18" charset="0"/>
              </a:rPr>
              <a:t>want</a:t>
            </a:r>
            <a:r>
              <a:rPr lang="en-US" sz="2400" dirty="0">
                <a:solidFill>
                  <a:schemeClr val="bg1"/>
                </a:solidFill>
                <a:latin typeface="Times New Roman" pitchFamily="18" charset="0"/>
                <a:cs typeface="Times New Roman" pitchFamily="18" charset="0"/>
              </a:rPr>
              <a:t>, prefer </a:t>
            </a:r>
          </a:p>
          <a:p>
            <a:pPr>
              <a:defRPr/>
            </a:pPr>
            <a:r>
              <a:rPr lang="en-US" sz="2400" dirty="0" err="1">
                <a:solidFill>
                  <a:srgbClr val="FFFF00"/>
                </a:solidFill>
                <a:latin typeface="Palatino Linotype" pitchFamily="18" charset="0"/>
                <a:cs typeface="Times New Roman" pitchFamily="18" charset="0"/>
              </a:rPr>
              <a:t>γίγνομ</a:t>
            </a:r>
            <a:r>
              <a:rPr lang="en-US" sz="2400" dirty="0">
                <a:solidFill>
                  <a:srgbClr val="FFFF00"/>
                </a:solidFill>
                <a:latin typeface="Palatino Linotype" pitchFamily="18" charset="0"/>
                <a:cs typeface="Times New Roman" pitchFamily="18" charset="0"/>
              </a:rPr>
              <a:t>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n-US" sz="2400" dirty="0" smtClean="0">
                <a:solidFill>
                  <a:srgbClr val="FFFF00"/>
                </a:solidFill>
                <a:latin typeface="Palatino Linotype" pitchFamily="18" charset="0"/>
                <a:cs typeface="Times New Roman" pitchFamily="18" charset="0"/>
              </a:rPr>
              <a:t>γενήσομαι </a:t>
            </a:r>
            <a:r>
              <a:rPr lang="en-US" sz="2400" dirty="0" smtClean="0">
                <a:solidFill>
                  <a:schemeClr val="bg1"/>
                </a:solidFill>
                <a:latin typeface="Times New Roman" pitchFamily="18" charset="0"/>
                <a:cs typeface="Times New Roman" pitchFamily="18" charset="0"/>
              </a:rPr>
              <a:t>happen</a:t>
            </a:r>
            <a:r>
              <a:rPr lang="en-US" sz="2400" dirty="0">
                <a:solidFill>
                  <a:schemeClr val="bg1"/>
                </a:solidFill>
                <a:latin typeface="Times New Roman" pitchFamily="18" charset="0"/>
                <a:cs typeface="Times New Roman" pitchFamily="18" charset="0"/>
              </a:rPr>
              <a:t>, become, be born </a:t>
            </a:r>
          </a:p>
          <a:p>
            <a:pPr>
              <a:defRPr/>
            </a:pPr>
            <a:r>
              <a:rPr lang="el-GR" sz="2400" dirty="0">
                <a:solidFill>
                  <a:srgbClr val="FFFF00"/>
                </a:solidFill>
                <a:latin typeface="Palatino Linotype" pitchFamily="18" charset="0"/>
                <a:cs typeface="Times New Roman" pitchFamily="18" charset="0"/>
              </a:rPr>
              <a:t>δέχομαι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δέξομαι </a:t>
            </a:r>
            <a:r>
              <a:rPr lang="en-US" sz="2400" dirty="0" smtClean="0">
                <a:solidFill>
                  <a:schemeClr val="bg1"/>
                </a:solidFill>
                <a:latin typeface="Times New Roman" pitchFamily="18" charset="0"/>
                <a:cs typeface="Times New Roman" pitchFamily="18" charset="0"/>
                <a:sym typeface="Wingdings" pitchFamily="2" charset="2"/>
              </a:rPr>
              <a:t>welcome</a:t>
            </a:r>
            <a:endParaRPr lang="en-US" sz="24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δύναμαι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δυνήσομαι </a:t>
            </a:r>
            <a:r>
              <a:rPr lang="en-US" sz="2400" dirty="0" smtClean="0">
                <a:solidFill>
                  <a:schemeClr val="bg1"/>
                </a:solidFill>
                <a:latin typeface="Times New Roman" pitchFamily="18" charset="0"/>
                <a:cs typeface="Times New Roman" pitchFamily="18" charset="0"/>
              </a:rPr>
              <a:t>be </a:t>
            </a:r>
            <a:r>
              <a:rPr lang="en-US" sz="2400" dirty="0">
                <a:solidFill>
                  <a:schemeClr val="bg1"/>
                </a:solidFill>
                <a:latin typeface="Times New Roman" pitchFamily="18" charset="0"/>
                <a:cs typeface="Times New Roman" pitchFamily="18" charset="0"/>
              </a:rPr>
              <a:t>able, </a:t>
            </a:r>
            <a:r>
              <a:rPr lang="en-US" sz="2400" dirty="0" smtClean="0">
                <a:solidFill>
                  <a:schemeClr val="bg1"/>
                </a:solidFill>
                <a:latin typeface="Times New Roman" pitchFamily="18" charset="0"/>
                <a:cs typeface="Times New Roman" pitchFamily="18" charset="0"/>
              </a:rPr>
              <a:t>can</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2721660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Deponent Vocabulary: Classical</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ἕπομαι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rPr>
              <a:t> </a:t>
            </a:r>
            <a:r>
              <a:rPr lang="el-GR" sz="2400" dirty="0">
                <a:solidFill>
                  <a:srgbClr val="FFFF00"/>
                </a:solidFill>
                <a:latin typeface="Palatino Linotype" pitchFamily="18" charset="0"/>
                <a:cs typeface="Times New Roman" pitchFamily="18" charset="0"/>
              </a:rPr>
              <a:t>ἕψομαι</a:t>
            </a:r>
            <a:r>
              <a:rPr lang="en-US" sz="2400" dirty="0">
                <a:solidFill>
                  <a:srgbClr val="FFFF00"/>
                </a:solidFill>
                <a:latin typeface="Palatino Linotype" pitchFamily="18" charset="0"/>
              </a:rPr>
              <a:t> </a:t>
            </a:r>
            <a:r>
              <a:rPr lang="en-US" sz="2400" dirty="0">
                <a:solidFill>
                  <a:schemeClr val="bg1"/>
                </a:solidFill>
                <a:latin typeface="Times New Roman" pitchFamily="18" charset="0"/>
                <a:cs typeface="Times New Roman" pitchFamily="18" charset="0"/>
              </a:rPr>
              <a:t>follow</a:t>
            </a:r>
          </a:p>
          <a:p>
            <a:pPr>
              <a:defRPr/>
            </a:pPr>
            <a:r>
              <a:rPr lang="el-GR" sz="2400" dirty="0">
                <a:solidFill>
                  <a:srgbClr val="FFFF00"/>
                </a:solidFill>
                <a:latin typeface="Palatino Linotype" pitchFamily="18" charset="0"/>
                <a:cs typeface="Times New Roman" pitchFamily="18" charset="0"/>
              </a:rPr>
              <a:t>ἐργάζομαι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ἐργάσομαι </a:t>
            </a:r>
            <a:r>
              <a:rPr lang="en-US" sz="2400" dirty="0">
                <a:solidFill>
                  <a:schemeClr val="bg1"/>
                </a:solidFill>
                <a:latin typeface="Times New Roman" pitchFamily="18" charset="0"/>
                <a:cs typeface="Times New Roman" pitchFamily="18" charset="0"/>
                <a:sym typeface="Wingdings" pitchFamily="2" charset="2"/>
              </a:rPr>
              <a:t>work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rPr>
              <a:t>ἡγέομαι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rPr>
              <a:t> </a:t>
            </a:r>
            <a:r>
              <a:rPr lang="el-GR" sz="2400" dirty="0" smtClean="0">
                <a:solidFill>
                  <a:srgbClr val="FFFF00"/>
                </a:solidFill>
                <a:latin typeface="Palatino Linotype" pitchFamily="18" charset="0"/>
              </a:rPr>
              <a:t>ἡγήσομαι </a:t>
            </a:r>
            <a:r>
              <a:rPr lang="en-US" sz="2400" dirty="0" smtClean="0">
                <a:solidFill>
                  <a:schemeClr val="bg1"/>
                </a:solidFill>
                <a:latin typeface="Times New Roman" pitchFamily="18" charset="0"/>
                <a:cs typeface="Times New Roman" pitchFamily="18" charset="0"/>
              </a:rPr>
              <a:t>lead</a:t>
            </a:r>
            <a:r>
              <a:rPr lang="en-US" sz="2400" dirty="0">
                <a:solidFill>
                  <a:schemeClr val="bg1"/>
                </a:solidFill>
                <a:latin typeface="Times New Roman" pitchFamily="18" charset="0"/>
                <a:cs typeface="Times New Roman" pitchFamily="18" charset="0"/>
              </a:rPr>
              <a:t>, consider</a:t>
            </a:r>
          </a:p>
          <a:p>
            <a:pPr>
              <a:defRPr/>
            </a:pPr>
            <a:r>
              <a:rPr lang="el-GR" sz="2400" dirty="0" smtClean="0">
                <a:solidFill>
                  <a:srgbClr val="FFFF00"/>
                </a:solidFill>
                <a:latin typeface="Palatino Linotype" pitchFamily="18" charset="0"/>
              </a:rPr>
              <a:t>κτάομαι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rPr>
              <a:t> </a:t>
            </a:r>
            <a:r>
              <a:rPr lang="el-GR" sz="2400" dirty="0" smtClean="0">
                <a:solidFill>
                  <a:srgbClr val="FFFF00"/>
                </a:solidFill>
                <a:latin typeface="Palatino Linotype" pitchFamily="18" charset="0"/>
              </a:rPr>
              <a:t>κτήσομαι </a:t>
            </a:r>
            <a:r>
              <a:rPr lang="en-US" sz="2400" dirty="0" smtClean="0">
                <a:solidFill>
                  <a:schemeClr val="bg1"/>
                </a:solidFill>
                <a:latin typeface="Times New Roman" pitchFamily="18" charset="0"/>
                <a:cs typeface="Times New Roman" pitchFamily="18" charset="0"/>
              </a:rPr>
              <a:t>get</a:t>
            </a:r>
            <a:r>
              <a:rPr lang="en-US" sz="2400" dirty="0">
                <a:solidFill>
                  <a:schemeClr val="bg1"/>
                </a:solidFill>
                <a:latin typeface="Times New Roman" pitchFamily="18" charset="0"/>
                <a:cs typeface="Times New Roman" pitchFamily="18" charset="0"/>
              </a:rPr>
              <a:t>, acquire</a:t>
            </a:r>
          </a:p>
          <a:p>
            <a:pPr>
              <a:defRPr/>
            </a:pPr>
            <a:r>
              <a:rPr lang="el-GR" sz="2400" dirty="0">
                <a:solidFill>
                  <a:srgbClr val="FFFF00"/>
                </a:solidFill>
                <a:latin typeface="Palatino Linotype" pitchFamily="18" charset="0"/>
                <a:cs typeface="Times New Roman" pitchFamily="18" charset="0"/>
              </a:rPr>
              <a:t>μάχομαι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μαχοῦμαι</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fight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πορεύομαι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πορεύσομαι </a:t>
            </a:r>
            <a:r>
              <a:rPr lang="en-US" sz="2400" dirty="0" smtClean="0">
                <a:solidFill>
                  <a:schemeClr val="bg1"/>
                </a:solidFill>
                <a:latin typeface="Times New Roman" pitchFamily="18" charset="0"/>
                <a:cs typeface="Times New Roman" pitchFamily="18" charset="0"/>
              </a:rPr>
              <a:t>go</a:t>
            </a:r>
            <a:r>
              <a:rPr lang="en-US" sz="2400" dirty="0">
                <a:solidFill>
                  <a:schemeClr val="bg1"/>
                </a:solidFill>
                <a:latin typeface="Times New Roman" pitchFamily="18" charset="0"/>
                <a:cs typeface="Times New Roman" pitchFamily="18" charset="0"/>
              </a:rPr>
              <a:t>, march </a:t>
            </a:r>
          </a:p>
          <a:p>
            <a:pPr>
              <a:defRPr/>
            </a:pPr>
            <a:r>
              <a:rPr lang="el-GR" sz="2400" dirty="0" smtClean="0">
                <a:solidFill>
                  <a:srgbClr val="FFFF00"/>
                </a:solidFill>
                <a:latin typeface="Palatino Linotype" pitchFamily="18" charset="0"/>
                <a:cs typeface="Times New Roman" pitchFamily="18" charset="0"/>
                <a:sym typeface="Wingdings" pitchFamily="2" charset="2"/>
              </a:rPr>
              <a:t>σκέπτομαι</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σκοπέω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σκέψομαι </a:t>
            </a:r>
            <a:r>
              <a:rPr lang="en-US" sz="2400" dirty="0" smtClean="0">
                <a:solidFill>
                  <a:schemeClr val="bg1"/>
                </a:solidFill>
                <a:latin typeface="Times New Roman" pitchFamily="18" charset="0"/>
                <a:cs typeface="Times New Roman" pitchFamily="18" charset="0"/>
              </a:rPr>
              <a:t>look </a:t>
            </a:r>
            <a:r>
              <a:rPr lang="en-US" sz="2400" dirty="0">
                <a:solidFill>
                  <a:schemeClr val="bg1"/>
                </a:solidFill>
                <a:latin typeface="Times New Roman" pitchFamily="18" charset="0"/>
                <a:cs typeface="Times New Roman" pitchFamily="18" charset="0"/>
              </a:rPr>
              <a:t>at, examine</a:t>
            </a:r>
            <a:r>
              <a:rPr lang="el-GR" sz="2400" dirty="0">
                <a:solidFill>
                  <a:schemeClr val="bg1"/>
                </a:solidFill>
                <a:latin typeface="Times New Roman" pitchFamily="18" charset="0"/>
                <a:cs typeface="Times New Roman" pitchFamily="18" charset="0"/>
              </a:rPr>
              <a:t> </a:t>
            </a:r>
          </a:p>
          <a:p>
            <a:pPr>
              <a:defRPr/>
            </a:pPr>
            <a:r>
              <a:rPr lang="el-GR" sz="2400" dirty="0" smtClean="0">
                <a:solidFill>
                  <a:srgbClr val="FFFF00"/>
                </a:solidFill>
                <a:latin typeface="Palatino Linotype" pitchFamily="18" charset="0"/>
                <a:cs typeface="Times New Roman" pitchFamily="18" charset="0"/>
              </a:rPr>
              <a:t>χράομαι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χρήσομαι </a:t>
            </a:r>
            <a:r>
              <a:rPr lang="en-US" sz="2400" dirty="0" smtClean="0">
                <a:solidFill>
                  <a:schemeClr val="bg1"/>
                </a:solidFill>
                <a:latin typeface="Times New Roman" pitchFamily="18" charset="0"/>
                <a:cs typeface="Times New Roman" pitchFamily="18" charset="0"/>
              </a:rPr>
              <a:t>use</a:t>
            </a:r>
          </a:p>
        </p:txBody>
      </p:sp>
    </p:spTree>
    <p:extLst>
      <p:ext uri="{BB962C8B-B14F-4D97-AF65-F5344CB8AC3E}">
        <p14:creationId xmlns:p14="http://schemas.microsoft.com/office/powerpoint/2010/main" val="42721660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Deponent Vocabulary: NT (New Testament) </a:t>
            </a:r>
            <a:endParaRPr lang="en-US" sz="2800" dirty="0" smtClean="0">
              <a:solidFill>
                <a:schemeClr val="bg1"/>
              </a:solidFill>
              <a:latin typeface="Times New Roman" pitchFamily="18" charset="0"/>
              <a:cs typeface="Times New Roman" pitchFamily="18" charset="0"/>
            </a:endParaRPr>
          </a:p>
          <a:p>
            <a:pPr marL="342900" lvl="1" indent="-342900">
              <a:buFont typeface="Arial" pitchFamily="34" charset="0"/>
              <a:buChar char="•"/>
              <a:defRPr/>
            </a:pPr>
            <a:r>
              <a:rPr lang="en-US" sz="2400" dirty="0">
                <a:solidFill>
                  <a:srgbClr val="FFFF00"/>
                </a:solidFill>
                <a:latin typeface="Palatino Linotype" pitchFamily="18" charset="0"/>
                <a:cs typeface="Times New Roman" pitchFamily="18" charset="0"/>
                <a:sym typeface="Wingdings" pitchFamily="2" charset="2"/>
              </a:rPr>
              <a:t>ἀπ</a:t>
            </a:r>
            <a:r>
              <a:rPr lang="en-US" sz="2400" dirty="0" err="1">
                <a:solidFill>
                  <a:srgbClr val="FFFF00"/>
                </a:solidFill>
                <a:latin typeface="Palatino Linotype" pitchFamily="18" charset="0"/>
                <a:cs typeface="Times New Roman" pitchFamily="18" charset="0"/>
                <a:sym typeface="Wingdings" pitchFamily="2" charset="2"/>
              </a:rPr>
              <a:t>οκρί</a:t>
            </a:r>
            <a:r>
              <a:rPr lang="el-GR" sz="2400" dirty="0">
                <a:solidFill>
                  <a:srgbClr val="FFFF00"/>
                </a:solidFill>
                <a:latin typeface="Palatino Linotype" pitchFamily="18" charset="0"/>
                <a:cs typeface="Times New Roman" pitchFamily="18" charset="0"/>
                <a:sym typeface="Wingdings" pitchFamily="2" charset="2"/>
              </a:rPr>
              <a:t>νομαι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a:t>
            </a:r>
            <a:r>
              <a:rPr lang="el-GR" sz="2400" dirty="0" smtClean="0">
                <a:solidFill>
                  <a:srgbClr val="FFFF00"/>
                </a:solidFill>
                <a:latin typeface="Palatino Linotype" pitchFamily="18" charset="0"/>
                <a:cs typeface="Times New Roman" pitchFamily="18" charset="0"/>
              </a:rPr>
              <a:t>κρινοῦμαι</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answer</a:t>
            </a:r>
            <a:r>
              <a:rPr lang="en-US" sz="2400" dirty="0">
                <a:solidFill>
                  <a:schemeClr val="bg1"/>
                </a:solidFill>
                <a:latin typeface="Times New Roman" pitchFamily="18" charset="0"/>
                <a:cs typeface="Times New Roman" pitchFamily="18" charset="0"/>
                <a:sym typeface="Wingdings" pitchFamily="2" charset="2"/>
              </a:rPr>
              <a:t>, reply</a:t>
            </a:r>
          </a:p>
          <a:p>
            <a:pPr>
              <a:defRPr/>
            </a:pPr>
            <a:r>
              <a:rPr lang="el-GR" sz="2400" dirty="0">
                <a:solidFill>
                  <a:srgbClr val="FFFF00"/>
                </a:solidFill>
                <a:latin typeface="Palatino Linotype" pitchFamily="18" charset="0"/>
                <a:cs typeface="Times New Roman" pitchFamily="18" charset="0"/>
              </a:rPr>
              <a:t>ἀρνέομαι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ἀρνήσομαι</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deny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βούλομαι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βουλήσομαι </a:t>
            </a:r>
            <a:r>
              <a:rPr lang="en-US" sz="2400" dirty="0">
                <a:solidFill>
                  <a:schemeClr val="bg1"/>
                </a:solidFill>
                <a:latin typeface="Times New Roman" pitchFamily="18" charset="0"/>
                <a:cs typeface="Times New Roman" pitchFamily="18" charset="0"/>
              </a:rPr>
              <a:t>want, prefer </a:t>
            </a:r>
          </a:p>
          <a:p>
            <a:pPr>
              <a:defRPr/>
            </a:pPr>
            <a:r>
              <a:rPr lang="en-US" sz="2400" dirty="0" err="1" smtClean="0">
                <a:solidFill>
                  <a:srgbClr val="FFFF00"/>
                </a:solidFill>
                <a:latin typeface="Palatino Linotype" pitchFamily="18" charset="0"/>
                <a:cs typeface="Times New Roman" pitchFamily="18" charset="0"/>
              </a:rPr>
              <a:t>γίνομ</a:t>
            </a:r>
            <a:r>
              <a:rPr lang="en-US" sz="2400" dirty="0" smtClean="0">
                <a:solidFill>
                  <a:srgbClr val="FFFF00"/>
                </a:solidFill>
                <a:latin typeface="Palatino Linotype" pitchFamily="18" charset="0"/>
                <a:cs typeface="Times New Roman" pitchFamily="18" charset="0"/>
              </a:rPr>
              <a:t>αι</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n-US" sz="2400" dirty="0">
                <a:solidFill>
                  <a:srgbClr val="FFFF00"/>
                </a:solidFill>
                <a:latin typeface="Palatino Linotype" pitchFamily="18" charset="0"/>
                <a:cs typeface="Times New Roman" pitchFamily="18" charset="0"/>
              </a:rPr>
              <a:t>γενήσομαι </a:t>
            </a:r>
            <a:r>
              <a:rPr lang="en-US" sz="2400" dirty="0" smtClean="0">
                <a:solidFill>
                  <a:schemeClr val="bg1"/>
                </a:solidFill>
                <a:latin typeface="Times New Roman" pitchFamily="18" charset="0"/>
                <a:cs typeface="Times New Roman" pitchFamily="18" charset="0"/>
              </a:rPr>
              <a:t>happen</a:t>
            </a:r>
            <a:r>
              <a:rPr lang="en-US" sz="2400" dirty="0">
                <a:solidFill>
                  <a:schemeClr val="bg1"/>
                </a:solidFill>
                <a:latin typeface="Times New Roman" pitchFamily="18" charset="0"/>
                <a:cs typeface="Times New Roman" pitchFamily="18" charset="0"/>
              </a:rPr>
              <a:t>, become, be born </a:t>
            </a:r>
          </a:p>
          <a:p>
            <a:pPr lvl="1">
              <a:defRPr/>
            </a:pPr>
            <a:r>
              <a:rPr lang="en-US" sz="2000" dirty="0" smtClean="0">
                <a:solidFill>
                  <a:schemeClr val="bg1"/>
                </a:solidFill>
                <a:latin typeface="Times New Roman" pitchFamily="18" charset="0"/>
                <a:cs typeface="Times New Roman" pitchFamily="18" charset="0"/>
              </a:rPr>
              <a:t>Notice the change of spelling (</a:t>
            </a:r>
            <a:r>
              <a:rPr lang="el-GR" sz="2000" dirty="0" smtClean="0">
                <a:solidFill>
                  <a:srgbClr val="FFFF00"/>
                </a:solidFill>
                <a:latin typeface="Palatino Linotype" pitchFamily="18" charset="0"/>
                <a:cs typeface="Times New Roman" pitchFamily="18" charset="0"/>
              </a:rPr>
              <a:t>γί</a:t>
            </a:r>
            <a:r>
              <a:rPr lang="el-GR" sz="2000" u="sng" dirty="0" smtClean="0">
                <a:solidFill>
                  <a:srgbClr val="FFFF00"/>
                </a:solidFill>
                <a:latin typeface="Palatino Linotype" pitchFamily="18" charset="0"/>
                <a:cs typeface="Times New Roman" pitchFamily="18" charset="0"/>
              </a:rPr>
              <a:t>γ</a:t>
            </a:r>
            <a:r>
              <a:rPr lang="el-GR" sz="2000" dirty="0" smtClean="0">
                <a:solidFill>
                  <a:srgbClr val="FFFF00"/>
                </a:solidFill>
                <a:latin typeface="Palatino Linotype" pitchFamily="18" charset="0"/>
                <a:cs typeface="Times New Roman" pitchFamily="18" charset="0"/>
              </a:rPr>
              <a:t>νομαι </a:t>
            </a:r>
            <a:r>
              <a:rPr lang="en-US" sz="2000" dirty="0" smtClean="0">
                <a:solidFill>
                  <a:schemeClr val="bg1"/>
                </a:solidFill>
                <a:latin typeface="Times New Roman" pitchFamily="18" charset="0"/>
                <a:cs typeface="Times New Roman" pitchFamily="18" charset="0"/>
                <a:sym typeface="Wingdings" pitchFamily="2" charset="2"/>
              </a:rPr>
              <a:t> </a:t>
            </a:r>
            <a:r>
              <a:rPr lang="el-GR" sz="2000" dirty="0" smtClean="0">
                <a:solidFill>
                  <a:srgbClr val="FFFF00"/>
                </a:solidFill>
                <a:latin typeface="Palatino Linotype" pitchFamily="18" charset="0"/>
                <a:cs typeface="Times New Roman" pitchFamily="18" charset="0"/>
              </a:rPr>
              <a:t>γίνομαι </a:t>
            </a:r>
            <a:r>
              <a:rPr lang="en-US" sz="2000" dirty="0" smtClean="0">
                <a:solidFill>
                  <a:schemeClr val="bg1"/>
                </a:solidFill>
                <a:latin typeface="Times New Roman" pitchFamily="18" charset="0"/>
                <a:cs typeface="Times New Roman" pitchFamily="18" charset="0"/>
              </a:rPr>
              <a:t>) from Classical to </a:t>
            </a:r>
            <a:r>
              <a:rPr lang="en-US" sz="2000" dirty="0" err="1" smtClean="0">
                <a:solidFill>
                  <a:schemeClr val="bg1"/>
                </a:solidFill>
                <a:latin typeface="Times New Roman" pitchFamily="18" charset="0"/>
                <a:cs typeface="Times New Roman" pitchFamily="18" charset="0"/>
              </a:rPr>
              <a:t>Koine</a:t>
            </a:r>
            <a:r>
              <a:rPr lang="en-US" sz="2000" dirty="0" smtClean="0">
                <a:solidFill>
                  <a:schemeClr val="bg1"/>
                </a:solidFill>
                <a:latin typeface="Times New Roman" pitchFamily="18" charset="0"/>
                <a:cs typeface="Times New Roman" pitchFamily="18" charset="0"/>
              </a:rPr>
              <a:t>. </a:t>
            </a:r>
          </a:p>
          <a:p>
            <a:pPr lvl="1">
              <a:defRPr/>
            </a:pPr>
            <a:r>
              <a:rPr lang="el-GR" sz="2000" dirty="0">
                <a:solidFill>
                  <a:srgbClr val="FFFF00"/>
                </a:solidFill>
                <a:latin typeface="Palatino Linotype" pitchFamily="18" charset="0"/>
                <a:cs typeface="Times New Roman" pitchFamily="18" charset="0"/>
              </a:rPr>
              <a:t>παραγίνομαι </a:t>
            </a:r>
            <a:r>
              <a:rPr lang="en-US" sz="2000" dirty="0">
                <a:solidFill>
                  <a:schemeClr val="bg1"/>
                </a:solidFill>
                <a:latin typeface="Times New Roman" pitchFamily="18" charset="0"/>
                <a:cs typeface="Times New Roman" pitchFamily="18" charset="0"/>
              </a:rPr>
              <a:t>come to, appear </a:t>
            </a:r>
            <a:endParaRPr lang="en-US" sz="20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08444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Deponent Vocabulary: NT (New Testament) </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δέχομαι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δέξομαι </a:t>
            </a:r>
            <a:r>
              <a:rPr lang="en-US" sz="2400" dirty="0">
                <a:solidFill>
                  <a:schemeClr val="bg1"/>
                </a:solidFill>
                <a:latin typeface="Times New Roman" pitchFamily="18" charset="0"/>
                <a:cs typeface="Times New Roman" pitchFamily="18" charset="0"/>
                <a:sym typeface="Wingdings" pitchFamily="2" charset="2"/>
              </a:rPr>
              <a:t>welcome</a:t>
            </a:r>
            <a:endParaRPr lang="el-GR" sz="24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δύναμαι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δυνήσομαι </a:t>
            </a:r>
            <a:r>
              <a:rPr lang="en-US" sz="2400" dirty="0">
                <a:solidFill>
                  <a:schemeClr val="bg1"/>
                </a:solidFill>
                <a:latin typeface="Times New Roman" pitchFamily="18" charset="0"/>
                <a:cs typeface="Times New Roman" pitchFamily="18" charset="0"/>
              </a:rPr>
              <a:t>be able, can</a:t>
            </a:r>
          </a:p>
          <a:p>
            <a:pPr>
              <a:defRPr/>
            </a:pPr>
            <a:r>
              <a:rPr lang="el-GR" sz="2400" dirty="0">
                <a:solidFill>
                  <a:srgbClr val="FFFF00"/>
                </a:solidFill>
                <a:latin typeface="Palatino Linotype" pitchFamily="18" charset="0"/>
                <a:cs typeface="Times New Roman" pitchFamily="18" charset="0"/>
              </a:rPr>
              <a:t>ἐργάζομαι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ἐργάσομαι </a:t>
            </a:r>
            <a:r>
              <a:rPr lang="en-US" sz="2400" dirty="0">
                <a:solidFill>
                  <a:schemeClr val="bg1"/>
                </a:solidFill>
                <a:latin typeface="Times New Roman" pitchFamily="18" charset="0"/>
                <a:cs typeface="Times New Roman" pitchFamily="18" charset="0"/>
                <a:sym typeface="Wingdings" pitchFamily="2" charset="2"/>
              </a:rPr>
              <a:t>work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καυχάομαι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καυχήσομαι</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boast</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πορεύομαι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πορεύσομαι </a:t>
            </a:r>
            <a:r>
              <a:rPr lang="en-US" sz="2400" dirty="0">
                <a:solidFill>
                  <a:schemeClr val="bg1"/>
                </a:solidFill>
                <a:latin typeface="Times New Roman" pitchFamily="18" charset="0"/>
                <a:cs typeface="Times New Roman" pitchFamily="18" charset="0"/>
              </a:rPr>
              <a:t>journey </a:t>
            </a:r>
            <a:endParaRPr lang="el-GR" sz="2400" dirty="0" smtClean="0">
              <a:solidFill>
                <a:schemeClr val="bg1"/>
              </a:solidFill>
              <a:latin typeface="Times New Roman" pitchFamily="18" charset="0"/>
              <a:cs typeface="Times New Roman" pitchFamily="18" charset="0"/>
            </a:endParaRPr>
          </a:p>
          <a:p>
            <a:pPr lvl="1">
              <a:defRPr/>
            </a:pPr>
            <a:r>
              <a:rPr lang="el-GR" sz="2200" dirty="0" smtClean="0">
                <a:solidFill>
                  <a:srgbClr val="FFFF00"/>
                </a:solidFill>
                <a:latin typeface="Palatino Linotype" pitchFamily="18" charset="0"/>
                <a:cs typeface="Times New Roman" pitchFamily="18" charset="0"/>
              </a:rPr>
              <a:t>ἐκπορεύομαι </a:t>
            </a:r>
            <a:r>
              <a:rPr lang="en-US" sz="2200" dirty="0">
                <a:solidFill>
                  <a:schemeClr val="bg1"/>
                </a:solidFill>
                <a:latin typeface="Times New Roman" pitchFamily="18" charset="0"/>
                <a:cs typeface="Times New Roman" pitchFamily="18" charset="0"/>
              </a:rPr>
              <a:t>journey out, rise </a:t>
            </a:r>
            <a:endParaRPr lang="en-US" sz="22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rPr>
              <a:t>προσεύχομαι</a:t>
            </a:r>
            <a:r>
              <a:rPr lang="en-US" sz="2400" dirty="0">
                <a:solidFill>
                  <a:schemeClr val="bg1"/>
                </a:solidFill>
                <a:latin typeface="Times New Roman" pitchFamily="18" charset="0"/>
                <a:cs typeface="Times New Roman" pitchFamily="18" charset="0"/>
              </a:rPr>
              <a:t>,</a:t>
            </a:r>
            <a:r>
              <a:rPr lang="el-GR" sz="2400" dirty="0"/>
              <a:t> </a:t>
            </a:r>
            <a:r>
              <a:rPr lang="el-GR" sz="2400" dirty="0" smtClean="0">
                <a:solidFill>
                  <a:srgbClr val="FFFF00"/>
                </a:solidFill>
                <a:latin typeface="Palatino Linotype" pitchFamily="18" charset="0"/>
                <a:cs typeface="Times New Roman" pitchFamily="18" charset="0"/>
              </a:rPr>
              <a:t>προσεύξομαι </a:t>
            </a:r>
            <a:r>
              <a:rPr lang="en-US" sz="2400" dirty="0" smtClean="0">
                <a:solidFill>
                  <a:schemeClr val="bg1"/>
                </a:solidFill>
                <a:latin typeface="Times New Roman" pitchFamily="18" charset="0"/>
                <a:cs typeface="Times New Roman" pitchFamily="18" charset="0"/>
              </a:rPr>
              <a:t>pray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0844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Greek verb by itself usually communicates FIVE pieces of information: </a:t>
            </a:r>
          </a:p>
          <a:p>
            <a:pPr lvl="1">
              <a:defRPr/>
            </a:pPr>
            <a:r>
              <a:rPr lang="en-US" sz="2400" dirty="0" smtClean="0">
                <a:solidFill>
                  <a:schemeClr val="bg1"/>
                </a:solidFill>
                <a:latin typeface="Times New Roman" pitchFamily="18" charset="0"/>
                <a:cs typeface="Times New Roman" pitchFamily="18" charset="0"/>
              </a:rPr>
              <a:t>Person</a:t>
            </a:r>
          </a:p>
          <a:p>
            <a:pPr lvl="1">
              <a:defRPr/>
            </a:pPr>
            <a:r>
              <a:rPr lang="en-US" sz="2400" dirty="0" smtClean="0">
                <a:solidFill>
                  <a:schemeClr val="bg1"/>
                </a:solidFill>
                <a:latin typeface="Times New Roman" pitchFamily="18" charset="0"/>
                <a:cs typeface="Times New Roman" pitchFamily="18" charset="0"/>
              </a:rPr>
              <a:t>Number </a:t>
            </a:r>
          </a:p>
          <a:p>
            <a:pPr lvl="1">
              <a:defRPr/>
            </a:pPr>
            <a:r>
              <a:rPr lang="en-US" sz="2400" dirty="0" smtClean="0">
                <a:solidFill>
                  <a:schemeClr val="bg1"/>
                </a:solidFill>
                <a:latin typeface="Times New Roman" pitchFamily="18" charset="0"/>
                <a:cs typeface="Times New Roman" pitchFamily="18" charset="0"/>
              </a:rPr>
              <a:t>Tense </a:t>
            </a:r>
          </a:p>
          <a:p>
            <a:pPr lvl="1">
              <a:defRPr/>
            </a:pPr>
            <a:r>
              <a:rPr lang="en-US" sz="2400" dirty="0" smtClean="0">
                <a:solidFill>
                  <a:schemeClr val="bg1"/>
                </a:solidFill>
                <a:latin typeface="Times New Roman" pitchFamily="18" charset="0"/>
                <a:cs typeface="Times New Roman" pitchFamily="18" charset="0"/>
              </a:rPr>
              <a:t>Mood </a:t>
            </a:r>
          </a:p>
          <a:p>
            <a:pPr lvl="1">
              <a:defRPr/>
            </a:pPr>
            <a:r>
              <a:rPr lang="en-US" sz="2400" b="1" u="sng" dirty="0" smtClean="0">
                <a:solidFill>
                  <a:srgbClr val="FFFF00"/>
                </a:solidFill>
                <a:latin typeface="Times New Roman" pitchFamily="18" charset="0"/>
                <a:cs typeface="Times New Roman" pitchFamily="18" charset="0"/>
              </a:rPr>
              <a:t>Voice</a:t>
            </a:r>
            <a:r>
              <a:rPr lang="en-US" sz="2400" dirty="0" smtClean="0">
                <a:solidFill>
                  <a:srgbClr val="FFFF00"/>
                </a:solidFill>
                <a:latin typeface="Times New Roman" pitchFamily="18" charset="0"/>
                <a:cs typeface="Times New Roman" pitchFamily="18" charset="0"/>
              </a:rPr>
              <a:t>: This indicates the role the subject plays in the action. </a:t>
            </a:r>
            <a:endParaRPr lang="en-US" sz="24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1377377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Deponent </a:t>
            </a:r>
            <a:r>
              <a:rPr lang="en-US" sz="2800" b="1" dirty="0" smtClean="0">
                <a:solidFill>
                  <a:srgbClr val="FFFF00"/>
                </a:solidFill>
                <a:latin typeface="Times New Roman" pitchFamily="18" charset="0"/>
                <a:cs typeface="Times New Roman" pitchFamily="18" charset="0"/>
              </a:rPr>
              <a:t>Vocabulary: Core</a:t>
            </a:r>
            <a:endParaRPr lang="en-US" sz="2800" dirty="0" smtClean="0">
              <a:solidFill>
                <a:schemeClr val="bg1"/>
              </a:solidFill>
              <a:latin typeface="Times New Roman" pitchFamily="18" charset="0"/>
              <a:cs typeface="Times New Roman" pitchFamily="18" charset="0"/>
            </a:endParaRPr>
          </a:p>
          <a:p>
            <a:pPr marL="342900" lvl="1" indent="-342900">
              <a:buFont typeface="Arial" pitchFamily="34" charset="0"/>
              <a:buChar char="•"/>
            </a:pPr>
            <a:r>
              <a:rPr lang="el-GR" sz="2400" dirty="0" smtClean="0">
                <a:solidFill>
                  <a:srgbClr val="FFFF00"/>
                </a:solidFill>
                <a:latin typeface="Palatino Linotype" pitchFamily="18" charset="0"/>
                <a:cs typeface="Times New Roman" pitchFamily="18" charset="0"/>
                <a:sym typeface="Wingdings" pitchFamily="2" charset="2"/>
              </a:rPr>
              <a:t>ἀποκρίνομαι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ἀποκρινοῦμαι </a:t>
            </a:r>
            <a:r>
              <a:rPr lang="en-US" sz="2400" dirty="0">
                <a:solidFill>
                  <a:schemeClr val="bg1"/>
                </a:solidFill>
                <a:latin typeface="Times New Roman" pitchFamily="18" charset="0"/>
                <a:cs typeface="Times New Roman" pitchFamily="18" charset="0"/>
              </a:rPr>
              <a:t>answer </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βούλομαι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βουλήσομαι </a:t>
            </a:r>
            <a:r>
              <a:rPr lang="en-US" sz="2400" dirty="0">
                <a:solidFill>
                  <a:schemeClr val="bg1"/>
                </a:solidFill>
                <a:latin typeface="Times New Roman" pitchFamily="18" charset="0"/>
                <a:cs typeface="Times New Roman" pitchFamily="18" charset="0"/>
              </a:rPr>
              <a:t>want, prefer </a:t>
            </a:r>
          </a:p>
          <a:p>
            <a:pPr>
              <a:defRPr/>
            </a:pPr>
            <a:r>
              <a:rPr lang="en-US" sz="2400" dirty="0" err="1" smtClean="0">
                <a:solidFill>
                  <a:srgbClr val="FFFF00"/>
                </a:solidFill>
                <a:latin typeface="Palatino Linotype" pitchFamily="18" charset="0"/>
                <a:cs typeface="Times New Roman" pitchFamily="18" charset="0"/>
              </a:rPr>
              <a:t>γί</a:t>
            </a:r>
            <a:r>
              <a:rPr lang="el-GR"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γ</a:t>
            </a:r>
            <a:r>
              <a:rPr lang="el-GR" sz="2400" dirty="0" smtClean="0">
                <a:solidFill>
                  <a:schemeClr val="bg1"/>
                </a:solidFill>
                <a:latin typeface="Times New Roman" pitchFamily="18" charset="0"/>
                <a:cs typeface="Times New Roman" pitchFamily="18" charset="0"/>
              </a:rPr>
              <a:t>)</a:t>
            </a:r>
            <a:r>
              <a:rPr lang="en-US" sz="2400" dirty="0" err="1" smtClean="0">
                <a:solidFill>
                  <a:srgbClr val="FFFF00"/>
                </a:solidFill>
                <a:latin typeface="Palatino Linotype" pitchFamily="18" charset="0"/>
                <a:cs typeface="Times New Roman" pitchFamily="18" charset="0"/>
              </a:rPr>
              <a:t>νομ</a:t>
            </a:r>
            <a:r>
              <a:rPr lang="en-US" sz="2400" dirty="0" smtClean="0">
                <a:solidFill>
                  <a:srgbClr val="FFFF00"/>
                </a:solidFill>
                <a:latin typeface="Palatino Linotype" pitchFamily="18" charset="0"/>
                <a:cs typeface="Times New Roman" pitchFamily="18" charset="0"/>
              </a:rPr>
              <a:t>αι</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γενήσομαι </a:t>
            </a:r>
            <a:r>
              <a:rPr lang="en-US" sz="2400" dirty="0">
                <a:solidFill>
                  <a:schemeClr val="bg1"/>
                </a:solidFill>
                <a:latin typeface="Times New Roman" pitchFamily="18" charset="0"/>
                <a:cs typeface="Times New Roman" pitchFamily="18" charset="0"/>
              </a:rPr>
              <a:t>happen, become, be born </a:t>
            </a:r>
          </a:p>
          <a:p>
            <a:pPr>
              <a:defRPr/>
            </a:pPr>
            <a:r>
              <a:rPr lang="el-GR" sz="2400" dirty="0">
                <a:solidFill>
                  <a:srgbClr val="FFFF00"/>
                </a:solidFill>
                <a:latin typeface="Palatino Linotype" pitchFamily="18" charset="0"/>
                <a:cs typeface="Times New Roman" pitchFamily="18" charset="0"/>
              </a:rPr>
              <a:t>δέχομαι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δέξομαι </a:t>
            </a:r>
            <a:r>
              <a:rPr lang="en-US" sz="2400" dirty="0">
                <a:solidFill>
                  <a:schemeClr val="bg1"/>
                </a:solidFill>
                <a:latin typeface="Times New Roman" pitchFamily="18" charset="0"/>
                <a:cs typeface="Times New Roman" pitchFamily="18" charset="0"/>
                <a:sym typeface="Wingdings" pitchFamily="2" charset="2"/>
              </a:rPr>
              <a:t>welcome</a:t>
            </a:r>
            <a:endParaRPr lang="en-US"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δύναμαι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δυνήσομαι </a:t>
            </a:r>
            <a:r>
              <a:rPr lang="en-US" sz="2400" dirty="0">
                <a:solidFill>
                  <a:schemeClr val="bg1"/>
                </a:solidFill>
                <a:latin typeface="Times New Roman" pitchFamily="18" charset="0"/>
                <a:cs typeface="Times New Roman" pitchFamily="18" charset="0"/>
              </a:rPr>
              <a:t>be able, </a:t>
            </a:r>
            <a:r>
              <a:rPr lang="en-US" sz="2400" dirty="0" smtClean="0">
                <a:solidFill>
                  <a:schemeClr val="bg1"/>
                </a:solidFill>
                <a:latin typeface="Times New Roman" pitchFamily="18" charset="0"/>
                <a:cs typeface="Times New Roman" pitchFamily="18" charset="0"/>
              </a:rPr>
              <a:t>can</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ἐργάζομαι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ἐργάσομαι </a:t>
            </a:r>
            <a:r>
              <a:rPr lang="en-US" sz="2400" dirty="0">
                <a:solidFill>
                  <a:schemeClr val="bg1"/>
                </a:solidFill>
                <a:latin typeface="Times New Roman" pitchFamily="18" charset="0"/>
                <a:cs typeface="Times New Roman" pitchFamily="18" charset="0"/>
                <a:sym typeface="Wingdings" pitchFamily="2" charset="2"/>
              </a:rPr>
              <a:t>work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πορεύομαι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πορεύσομαι </a:t>
            </a:r>
            <a:r>
              <a:rPr lang="en-US" sz="2400" dirty="0">
                <a:solidFill>
                  <a:schemeClr val="bg1"/>
                </a:solidFill>
                <a:latin typeface="Times New Roman" pitchFamily="18" charset="0"/>
                <a:cs typeface="Times New Roman" pitchFamily="18" charset="0"/>
              </a:rPr>
              <a:t>go, </a:t>
            </a:r>
            <a:r>
              <a:rPr lang="en-US" sz="2400" dirty="0" smtClean="0">
                <a:solidFill>
                  <a:schemeClr val="bg1"/>
                </a:solidFill>
                <a:latin typeface="Times New Roman" pitchFamily="18" charset="0"/>
                <a:cs typeface="Times New Roman" pitchFamily="18" charset="0"/>
              </a:rPr>
              <a:t>march, </a:t>
            </a:r>
            <a:r>
              <a:rPr lang="en-US" sz="2400" dirty="0">
                <a:solidFill>
                  <a:schemeClr val="bg1"/>
                </a:solidFill>
                <a:latin typeface="Times New Roman" pitchFamily="18" charset="0"/>
                <a:cs typeface="Times New Roman" pitchFamily="18" charset="0"/>
              </a:rPr>
              <a:t>journey</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marL="0" indent="0">
              <a:buNone/>
              <a:defRPr/>
            </a:pP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84854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534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u="sng" dirty="0" smtClean="0">
                <a:solidFill>
                  <a:schemeClr val="bg1"/>
                </a:solidFill>
                <a:latin typeface="Times New Roman" pitchFamily="18" charset="0"/>
                <a:cs typeface="Times New Roman" pitchFamily="18" charset="0"/>
              </a:rPr>
              <a:t>The Big Picture</a:t>
            </a:r>
          </a:p>
          <a:p>
            <a:pPr lvl="1">
              <a:defRPr/>
            </a:pPr>
            <a:r>
              <a:rPr lang="en-US" sz="2000" dirty="0" smtClean="0">
                <a:solidFill>
                  <a:schemeClr val="bg1"/>
                </a:solidFill>
                <a:latin typeface="Times New Roman" pitchFamily="18" charset="0"/>
                <a:cs typeface="Times New Roman" pitchFamily="18" charset="0"/>
              </a:rPr>
              <a:t>Greek verb forms fall into two large categories: </a:t>
            </a:r>
          </a:p>
          <a:p>
            <a:pPr lvl="1">
              <a:defRPr/>
            </a:pPr>
            <a:r>
              <a:rPr lang="en-US" sz="2400" dirty="0" smtClean="0">
                <a:solidFill>
                  <a:srgbClr val="FFFF00"/>
                </a:solidFill>
                <a:latin typeface="Times New Roman" pitchFamily="18" charset="0"/>
                <a:cs typeface="Times New Roman" pitchFamily="18" charset="0"/>
              </a:rPr>
              <a:t>Primary</a:t>
            </a:r>
            <a:r>
              <a:rPr lang="en-US" sz="2400" dirty="0" smtClean="0">
                <a:solidFill>
                  <a:schemeClr val="bg1"/>
                </a:solidFill>
                <a:latin typeface="Times New Roman" pitchFamily="18" charset="0"/>
                <a:cs typeface="Times New Roman" pitchFamily="18" charset="0"/>
              </a:rPr>
              <a:t>: These forms refer to activity in the </a:t>
            </a:r>
            <a:r>
              <a:rPr lang="en-US" sz="2400" dirty="0" smtClean="0">
                <a:solidFill>
                  <a:srgbClr val="FFFF00"/>
                </a:solidFill>
                <a:latin typeface="Times New Roman" pitchFamily="18" charset="0"/>
                <a:cs typeface="Times New Roman" pitchFamily="18" charset="0"/>
              </a:rPr>
              <a:t>present</a:t>
            </a:r>
            <a:r>
              <a:rPr lang="en-US" sz="2400" dirty="0" smtClean="0">
                <a:solidFill>
                  <a:schemeClr val="bg1"/>
                </a:solidFill>
                <a:latin typeface="Times New Roman" pitchFamily="18" charset="0"/>
                <a:cs typeface="Times New Roman" pitchFamily="18" charset="0"/>
              </a:rPr>
              <a:t> or </a:t>
            </a:r>
            <a:r>
              <a:rPr lang="en-US" sz="2400" dirty="0" smtClean="0">
                <a:solidFill>
                  <a:srgbClr val="FFFF00"/>
                </a:solidFill>
                <a:latin typeface="Times New Roman" pitchFamily="18" charset="0"/>
                <a:cs typeface="Times New Roman" pitchFamily="18" charset="0"/>
              </a:rPr>
              <a:t>future</a:t>
            </a:r>
            <a:r>
              <a:rPr lang="en-US" sz="2400" dirty="0" smtClean="0">
                <a:solidFill>
                  <a:schemeClr val="bg1"/>
                </a:solidFill>
                <a:latin typeface="Times New Roman" pitchFamily="18" charset="0"/>
                <a:cs typeface="Times New Roman" pitchFamily="18" charset="0"/>
              </a:rPr>
              <a:t>. </a:t>
            </a:r>
          </a:p>
          <a:p>
            <a:pPr lvl="1">
              <a:defRPr/>
            </a:pPr>
            <a:r>
              <a:rPr lang="en-US" sz="2000" dirty="0" smtClean="0">
                <a:solidFill>
                  <a:schemeClr val="bg1"/>
                </a:solidFill>
                <a:latin typeface="Times New Roman" pitchFamily="18" charset="0"/>
                <a:cs typeface="Times New Roman" pitchFamily="18" charset="0"/>
              </a:rPr>
              <a:t>All the forms you have learned are thus primary. </a:t>
            </a:r>
          </a:p>
          <a:p>
            <a:pPr lvl="1">
              <a:defRPr/>
            </a:pPr>
            <a:r>
              <a:rPr lang="en-US" sz="2400" dirty="0" smtClean="0">
                <a:solidFill>
                  <a:srgbClr val="FFFF00"/>
                </a:solidFill>
                <a:latin typeface="Times New Roman" pitchFamily="18" charset="0"/>
                <a:cs typeface="Times New Roman" pitchFamily="18" charset="0"/>
              </a:rPr>
              <a:t>Secondary</a:t>
            </a:r>
            <a:r>
              <a:rPr lang="en-US" sz="2400" dirty="0" smtClean="0">
                <a:solidFill>
                  <a:schemeClr val="bg1"/>
                </a:solidFill>
                <a:latin typeface="Times New Roman" pitchFamily="18" charset="0"/>
                <a:cs typeface="Times New Roman" pitchFamily="18" charset="0"/>
              </a:rPr>
              <a:t>: These forms refer to activity in the </a:t>
            </a:r>
            <a:r>
              <a:rPr lang="en-US" sz="2400" dirty="0" smtClean="0">
                <a:solidFill>
                  <a:srgbClr val="FFFF00"/>
                </a:solidFill>
                <a:latin typeface="Times New Roman" pitchFamily="18" charset="0"/>
                <a:cs typeface="Times New Roman" pitchFamily="18" charset="0"/>
              </a:rPr>
              <a:t>past</a:t>
            </a:r>
            <a:r>
              <a:rPr lang="en-US" sz="2400" dirty="0" smtClean="0">
                <a:solidFill>
                  <a:schemeClr val="bg1"/>
                </a:solidFill>
                <a:latin typeface="Times New Roman" pitchFamily="18" charset="0"/>
                <a:cs typeface="Times New Roman" pitchFamily="18" charset="0"/>
              </a:rPr>
              <a:t>. </a:t>
            </a:r>
          </a:p>
          <a:p>
            <a:pPr lvl="1">
              <a:defRPr/>
            </a:pPr>
            <a:r>
              <a:rPr lang="en-US" sz="2000" dirty="0" smtClean="0">
                <a:solidFill>
                  <a:schemeClr val="bg1"/>
                </a:solidFill>
                <a:latin typeface="Times New Roman" pitchFamily="18" charset="0"/>
                <a:cs typeface="Times New Roman" pitchFamily="18" charset="0"/>
              </a:rPr>
              <a:t>The second half of this course covers secondary verb forms. </a:t>
            </a: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332651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534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Master List of Endings </a:t>
            </a:r>
            <a:endParaRPr lang="en-US" sz="2400" dirty="0">
              <a:solidFill>
                <a:schemeClr val="bg1"/>
              </a:solidFill>
              <a:latin typeface="Times New Roman" pitchFamily="18" charset="0"/>
              <a:cs typeface="Times New Roman" pitchFamily="18" charset="0"/>
            </a:endParaRPr>
          </a:p>
          <a:p>
            <a:pPr lvl="1">
              <a:defRPr/>
            </a:pPr>
            <a:r>
              <a:rPr lang="en-US" sz="2400" dirty="0" smtClean="0">
                <a:solidFill>
                  <a:schemeClr val="bg1"/>
                </a:solidFill>
                <a:latin typeface="Times New Roman" pitchFamily="18" charset="0"/>
                <a:cs typeface="Times New Roman" pitchFamily="18" charset="0"/>
              </a:rPr>
              <a:t>Posted </a:t>
            </a:r>
            <a:r>
              <a:rPr lang="en-US" sz="2400" dirty="0" smtClean="0">
                <a:solidFill>
                  <a:schemeClr val="bg1"/>
                </a:solidFill>
                <a:latin typeface="Times New Roman" pitchFamily="18" charset="0"/>
                <a:cs typeface="Times New Roman" pitchFamily="18" charset="0"/>
              </a:rPr>
              <a:t>is </a:t>
            </a:r>
            <a:r>
              <a:rPr lang="en-US" sz="2400" dirty="0" smtClean="0">
                <a:solidFill>
                  <a:schemeClr val="bg1"/>
                </a:solidFill>
                <a:latin typeface="Times New Roman" pitchFamily="18" charset="0"/>
                <a:cs typeface="Times New Roman" pitchFamily="18" charset="0"/>
              </a:rPr>
              <a:t>a “Master List of Greek Verb Endings” where you can see the overall scheme of verb endings. Here you can see that you have learned the three sets of primary endings (-</a:t>
            </a:r>
            <a:r>
              <a:rPr lang="el-GR" sz="2400" dirty="0" smtClean="0">
                <a:solidFill>
                  <a:srgbClr val="FFFF00"/>
                </a:solidFill>
                <a:latin typeface="Palatino Linotype" pitchFamily="18" charset="0"/>
                <a:cs typeface="Times New Roman" pitchFamily="18" charset="0"/>
              </a:rPr>
              <a:t>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or -</a:t>
            </a:r>
            <a:r>
              <a:rPr lang="el-GR" sz="2400" dirty="0" smtClean="0">
                <a:solidFill>
                  <a:srgbClr val="FFFF00"/>
                </a:solidFill>
                <a:latin typeface="Palatino Linotype" pitchFamily="18" charset="0"/>
                <a:cs typeface="Times New Roman" pitchFamily="18" charset="0"/>
              </a:rPr>
              <a:t>μαι</a:t>
            </a:r>
            <a:r>
              <a:rPr lang="en-US" sz="2400" dirty="0" smtClean="0">
                <a:solidFill>
                  <a:schemeClr val="bg1"/>
                </a:solidFill>
                <a:latin typeface="Times New Roman" pitchFamily="18" charset="0"/>
                <a:cs typeface="Times New Roman" pitchFamily="18" charset="0"/>
              </a:rPr>
              <a:t>).</a:t>
            </a:r>
          </a:p>
          <a:p>
            <a:pPr lvl="1">
              <a:defRPr/>
            </a:pPr>
            <a:r>
              <a:rPr lang="en-US" sz="2400" dirty="0" smtClean="0">
                <a:solidFill>
                  <a:schemeClr val="bg1"/>
                </a:solidFill>
                <a:latin typeface="Times New Roman" pitchFamily="18" charset="0"/>
                <a:cs typeface="Times New Roman" pitchFamily="18" charset="0"/>
              </a:rPr>
              <a:t>Here you can look ahead to the corresponding sets of secondary endings. </a:t>
            </a:r>
          </a:p>
          <a:p>
            <a:pPr lvl="1">
              <a:defRPr/>
            </a:pPr>
            <a:r>
              <a:rPr lang="en-US" sz="2400" dirty="0" smtClean="0">
                <a:solidFill>
                  <a:schemeClr val="bg1"/>
                </a:solidFill>
                <a:latin typeface="Times New Roman" pitchFamily="18" charset="0"/>
                <a:cs typeface="Times New Roman" pitchFamily="18" charset="0"/>
              </a:rPr>
              <a:t>On the second sheet (= back side) are the other moods, of which you have already learned the infinitive. </a:t>
            </a:r>
          </a:p>
          <a:p>
            <a:pPr lvl="1">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332651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6934200" cy="4876800"/>
          </a:xfrm>
        </p:spPr>
        <p:txBody>
          <a:bodyPr rtlCol="0">
            <a:normAutofit/>
          </a:bodyPr>
          <a:lstStyle/>
          <a:p>
            <a:pPr>
              <a:buNone/>
              <a:defRPr/>
            </a:pPr>
            <a:r>
              <a:rPr lang="en-US" sz="2800" dirty="0" smtClean="0">
                <a:solidFill>
                  <a:srgbClr val="FFFF00"/>
                </a:solidFill>
                <a:latin typeface="Times New Roman" pitchFamily="18" charset="0"/>
                <a:cs typeface="Times New Roman" pitchFamily="18" charset="0"/>
              </a:rPr>
              <a:t>From Unit 7: </a:t>
            </a:r>
            <a:r>
              <a:rPr lang="en-US" sz="2800" b="1" dirty="0" smtClean="0">
                <a:solidFill>
                  <a:srgbClr val="FFFF00"/>
                </a:solidFill>
                <a:latin typeface="Times New Roman" pitchFamily="18" charset="0"/>
                <a:cs typeface="Times New Roman" pitchFamily="18" charset="0"/>
              </a:rPr>
              <a:t>Contract Verbs</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rules of vowel contraction operate in verbs when the stem ends in one of the vowels </a:t>
            </a:r>
            <a:r>
              <a:rPr lang="el-GR" sz="2400" b="1" dirty="0">
                <a:solidFill>
                  <a:srgbClr val="FFFF00"/>
                </a:solidFill>
                <a:latin typeface="Palatino Linotype" pitchFamily="18" charset="0"/>
              </a:rPr>
              <a:t>α</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Times New Roman" pitchFamily="18" charset="0"/>
                <a:cs typeface="Times New Roman" pitchFamily="18" charset="0"/>
              </a:rPr>
              <a:t> </a:t>
            </a:r>
            <a:r>
              <a:rPr lang="el-GR" sz="2400" b="1" dirty="0">
                <a:solidFill>
                  <a:srgbClr val="FFFF00"/>
                </a:solidFill>
                <a:latin typeface="Palatino Linotype" pitchFamily="18" charset="0"/>
              </a:rPr>
              <a:t>ε</a:t>
            </a:r>
            <a:r>
              <a:rPr lang="en-US" sz="2400" dirty="0">
                <a:solidFill>
                  <a:schemeClr val="bg1"/>
                </a:solidFill>
                <a:cs typeface="Times New Roman" pitchFamily="18" charset="0"/>
              </a:rPr>
              <a:t> </a:t>
            </a:r>
            <a:r>
              <a:rPr lang="en-US" sz="2400" dirty="0">
                <a:solidFill>
                  <a:schemeClr val="bg1"/>
                </a:solidFill>
                <a:latin typeface="Times New Roman" pitchFamily="18" charset="0"/>
                <a:cs typeface="Times New Roman" pitchFamily="18" charset="0"/>
              </a:rPr>
              <a:t>or </a:t>
            </a:r>
            <a:r>
              <a:rPr lang="el-GR" sz="2400" b="1" dirty="0" smtClean="0">
                <a:solidFill>
                  <a:srgbClr val="FFFF00"/>
                </a:solidFill>
                <a:latin typeface="Palatino Linotype" pitchFamily="18" charset="0"/>
              </a:rPr>
              <a:t>ο</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In these cases, this final vowel of the stem contracts with the thematic vowel of “-</a:t>
            </a:r>
            <a:r>
              <a:rPr lang="el-GR" sz="2400" dirty="0">
                <a:solidFill>
                  <a:srgbClr val="FFFF00"/>
                </a:solidFill>
                <a:latin typeface="Palatino Linotype" pitchFamily="18" charset="0"/>
                <a:cs typeface="Times New Roman" pitchFamily="18" charset="0"/>
              </a:rPr>
              <a:t>ω</a:t>
            </a:r>
            <a:r>
              <a:rPr lang="en-US" sz="2400" dirty="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a:t>
            </a:r>
          </a:p>
          <a:p>
            <a:pPr>
              <a:defRPr/>
            </a:pPr>
            <a:endParaRPr lang="en-US"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702200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n-US" sz="2000" dirty="0" smtClean="0">
                <a:solidFill>
                  <a:schemeClr val="bg1"/>
                </a:solidFill>
                <a:latin typeface="Palatino Linotype"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λαλέ</a:t>
            </a:r>
            <a:r>
              <a:rPr lang="el-GR" sz="2000" dirty="0" smtClean="0">
                <a:solidFill>
                  <a:srgbClr val="FFFF00"/>
                </a:solidFill>
                <a:latin typeface="Palatino Linotype" pitchFamily="18" charset="0"/>
                <a:cs typeface="Times New Roman" pitchFamily="18" charset="0"/>
              </a:rPr>
              <a:t>ομαι</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sym typeface="Wingdings" pitchFamily="2" charset="2"/>
              </a:rPr>
              <a:t>) </a:t>
            </a:r>
            <a:r>
              <a:rPr lang="el-GR" dirty="0">
                <a:solidFill>
                  <a:schemeClr val="bg1"/>
                </a:solidFill>
                <a:latin typeface="Palatino Linotype" pitchFamily="18" charset="0"/>
                <a:cs typeface="Times New Roman" pitchFamily="18" charset="0"/>
              </a:rPr>
              <a:t>λαλ</a:t>
            </a:r>
            <a:r>
              <a:rPr lang="el-GR" dirty="0" smtClean="0">
                <a:solidFill>
                  <a:srgbClr val="FFFF00"/>
                </a:solidFill>
                <a:latin typeface="Palatino Linotype" pitchFamily="18" charset="0"/>
                <a:cs typeface="Times New Roman" pitchFamily="18" charset="0"/>
              </a:rPr>
              <a:t>οῦμαι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n-US" sz="2400" dirty="0" smtClean="0">
                <a:solidFill>
                  <a:schemeClr val="bg1"/>
                </a:solidFill>
                <a:latin typeface="Palatino Linotype" pitchFamily="18" charset="0"/>
                <a:cs typeface="Times New Roman" pitchFamily="18" charset="0"/>
              </a:rPr>
              <a:t>(</a:t>
            </a:r>
            <a:r>
              <a:rPr lang="el-GR" sz="2400" dirty="0">
                <a:solidFill>
                  <a:schemeClr val="bg1"/>
                </a:solidFill>
                <a:latin typeface="Palatino Linotype" pitchFamily="18" charset="0"/>
                <a:cs typeface="Times New Roman" pitchFamily="18" charset="0"/>
              </a:rPr>
              <a:t>λαλέ</a:t>
            </a:r>
            <a:r>
              <a:rPr lang="el-GR" sz="2400" dirty="0" smtClean="0">
                <a:solidFill>
                  <a:srgbClr val="FFFF00"/>
                </a:solidFill>
                <a:latin typeface="Palatino Linotype" pitchFamily="18" charset="0"/>
                <a:cs typeface="Times New Roman" pitchFamily="18" charset="0"/>
              </a:rPr>
              <a:t>ει</a:t>
            </a:r>
            <a:r>
              <a:rPr lang="en-US" sz="2400" b="1"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ῃ</a:t>
            </a:r>
            <a:r>
              <a:rPr lang="el-GR" sz="2400" dirty="0">
                <a:solidFill>
                  <a:schemeClr val="bg1"/>
                </a:solidFill>
                <a:latin typeface="Palatino Linotype" pitchFamily="18" charset="0"/>
                <a:cs typeface="Times New Roman" pitchFamily="18" charset="0"/>
              </a:rPr>
              <a:t> </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dirty="0">
                <a:solidFill>
                  <a:schemeClr val="bg1"/>
                </a:solidFill>
                <a:latin typeface="Palatino Linotype" pitchFamily="18" charset="0"/>
                <a:cs typeface="Times New Roman" pitchFamily="18" charset="0"/>
              </a:rPr>
              <a:t>λαλ</a:t>
            </a:r>
            <a:r>
              <a:rPr lang="el-GR" dirty="0" smtClean="0">
                <a:solidFill>
                  <a:srgbClr val="FFFF00"/>
                </a:solidFill>
                <a:latin typeface="Palatino Linotype" pitchFamily="18" charset="0"/>
                <a:cs typeface="Times New Roman" pitchFamily="18" charset="0"/>
              </a:rPr>
              <a:t>εῖ</a:t>
            </a:r>
            <a:r>
              <a:rPr lang="en-US" b="1" dirty="0" smtClean="0">
                <a:solidFill>
                  <a:schemeClr val="bg1"/>
                </a:solidFill>
                <a:latin typeface="Times New Roman" pitchFamily="18" charset="0"/>
                <a:cs typeface="Times New Roman" pitchFamily="18" charset="0"/>
              </a:rPr>
              <a:t>/</a:t>
            </a:r>
            <a:r>
              <a:rPr lang="el-GR" dirty="0" smtClean="0">
                <a:solidFill>
                  <a:srgbClr val="FFFF00"/>
                </a:solidFill>
                <a:latin typeface="Palatino Linotype" pitchFamily="18" charset="0"/>
                <a:cs typeface="Times New Roman" pitchFamily="18" charset="0"/>
                <a:sym typeface="Wingdings" pitchFamily="2" charset="2"/>
              </a:rPr>
              <a:t>ῇ</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n-US" sz="2400" dirty="0" smtClean="0">
                <a:solidFill>
                  <a:schemeClr val="bg1"/>
                </a:solidFill>
                <a:latin typeface="Palatino Linotype" pitchFamily="18" charset="0"/>
                <a:cs typeface="Times New Roman" pitchFamily="18" charset="0"/>
              </a:rPr>
              <a:t>(</a:t>
            </a:r>
            <a:r>
              <a:rPr lang="el-GR" sz="2400" dirty="0">
                <a:solidFill>
                  <a:schemeClr val="bg1"/>
                </a:solidFill>
                <a:latin typeface="Palatino Linotype" pitchFamily="18" charset="0"/>
                <a:cs typeface="Times New Roman" pitchFamily="18" charset="0"/>
              </a:rPr>
              <a:t>λαλέ</a:t>
            </a:r>
            <a:r>
              <a:rPr lang="el-GR" sz="2400" dirty="0" smtClean="0">
                <a:solidFill>
                  <a:srgbClr val="FFFF00"/>
                </a:solidFill>
                <a:latin typeface="Palatino Linotype" pitchFamily="18" charset="0"/>
                <a:cs typeface="Times New Roman" pitchFamily="18" charset="0"/>
              </a:rPr>
              <a:t>εται</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dirty="0">
                <a:solidFill>
                  <a:schemeClr val="bg1"/>
                </a:solidFill>
                <a:latin typeface="Palatino Linotype" pitchFamily="18" charset="0"/>
                <a:cs typeface="Times New Roman" pitchFamily="18" charset="0"/>
              </a:rPr>
              <a:t>λαλ</a:t>
            </a:r>
            <a:r>
              <a:rPr lang="el-GR" dirty="0" smtClean="0">
                <a:solidFill>
                  <a:srgbClr val="FFFF00"/>
                </a:solidFill>
                <a:latin typeface="Palatino Linotype" pitchFamily="18" charset="0"/>
                <a:cs typeface="Times New Roman" pitchFamily="18" charset="0"/>
              </a:rPr>
              <a:t>εῖται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a:xfrm>
            <a:off x="4648200" y="1600200"/>
            <a:ext cx="4114800" cy="4525963"/>
          </a:xfrm>
        </p:spPr>
        <p:txBody>
          <a:bodyPr/>
          <a:lstStyle/>
          <a:p>
            <a:r>
              <a:rPr lang="en-US" sz="2000" dirty="0" smtClean="0">
                <a:solidFill>
                  <a:schemeClr val="bg1"/>
                </a:solidFill>
                <a:latin typeface="Palatino Linotype" pitchFamily="18" charset="0"/>
                <a:cs typeface="Times New Roman" pitchFamily="18" charset="0"/>
              </a:rPr>
              <a:t>(</a:t>
            </a:r>
            <a:r>
              <a:rPr lang="el-GR" sz="2000" dirty="0">
                <a:solidFill>
                  <a:schemeClr val="bg1"/>
                </a:solidFill>
                <a:latin typeface="Palatino Linotype" pitchFamily="18" charset="0"/>
                <a:cs typeface="Times New Roman" pitchFamily="18" charset="0"/>
              </a:rPr>
              <a:t>λαλέ</a:t>
            </a:r>
            <a:r>
              <a:rPr lang="el-GR" sz="2000" dirty="0" smtClean="0">
                <a:solidFill>
                  <a:srgbClr val="FFFF00"/>
                </a:solidFill>
                <a:latin typeface="Palatino Linotype" pitchFamily="18" charset="0"/>
                <a:cs typeface="Times New Roman" pitchFamily="18" charset="0"/>
              </a:rPr>
              <a:t>ομεθα</a:t>
            </a:r>
            <a:r>
              <a:rPr lang="en-US" sz="2000" dirty="0" smtClean="0">
                <a:solidFill>
                  <a:schemeClr val="bg1"/>
                </a:solidFill>
                <a:latin typeface="Palatino Linotype" pitchFamily="18" charset="0"/>
                <a:cs typeface="Times New Roman" pitchFamily="18" charset="0"/>
              </a:rPr>
              <a:t> </a:t>
            </a:r>
            <a:r>
              <a:rPr lang="en-US" sz="2000" dirty="0">
                <a:solidFill>
                  <a:schemeClr val="bg1"/>
                </a:solidFill>
                <a:latin typeface="Palatino Linotype" pitchFamily="18" charset="0"/>
                <a:cs typeface="Times New Roman" pitchFamily="18" charset="0"/>
                <a:sym typeface="Wingdings" pitchFamily="2" charset="2"/>
              </a:rPr>
              <a:t>) </a:t>
            </a:r>
            <a:r>
              <a:rPr lang="el-GR" sz="2400" dirty="0">
                <a:solidFill>
                  <a:schemeClr val="bg1"/>
                </a:solidFill>
                <a:latin typeface="Palatino Linotype" pitchFamily="18" charset="0"/>
                <a:cs typeface="Times New Roman" pitchFamily="18" charset="0"/>
              </a:rPr>
              <a:t>λαλ</a:t>
            </a:r>
            <a:r>
              <a:rPr lang="el-GR" sz="2400" dirty="0" smtClean="0">
                <a:solidFill>
                  <a:srgbClr val="FFFF00"/>
                </a:solidFill>
                <a:latin typeface="Palatino Linotype" pitchFamily="18" charset="0"/>
                <a:cs typeface="Times New Roman" pitchFamily="18" charset="0"/>
              </a:rPr>
              <a:t>ούμεθα</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r>
              <a:rPr lang="en-US" sz="2000" dirty="0" smtClean="0">
                <a:solidFill>
                  <a:schemeClr val="bg1"/>
                </a:solidFill>
                <a:latin typeface="Palatino Linotype" pitchFamily="18" charset="0"/>
                <a:cs typeface="Times New Roman" pitchFamily="18" charset="0"/>
              </a:rPr>
              <a:t>(</a:t>
            </a:r>
            <a:r>
              <a:rPr lang="el-GR" sz="2000" dirty="0">
                <a:solidFill>
                  <a:schemeClr val="bg1"/>
                </a:solidFill>
                <a:latin typeface="Palatino Linotype" pitchFamily="18" charset="0"/>
                <a:cs typeface="Times New Roman" pitchFamily="18" charset="0"/>
              </a:rPr>
              <a:t>λαλέ</a:t>
            </a:r>
            <a:r>
              <a:rPr lang="el-GR" sz="2000" dirty="0" smtClean="0">
                <a:solidFill>
                  <a:srgbClr val="FFFF00"/>
                </a:solidFill>
                <a:latin typeface="Palatino Linotype" pitchFamily="18" charset="0"/>
                <a:cs typeface="Times New Roman" pitchFamily="18" charset="0"/>
              </a:rPr>
              <a:t>εσθε</a:t>
            </a:r>
            <a:r>
              <a:rPr lang="en-US" sz="2000" dirty="0" smtClean="0">
                <a:solidFill>
                  <a:schemeClr val="bg1"/>
                </a:solidFill>
                <a:latin typeface="Palatino Linotype" pitchFamily="18" charset="0"/>
                <a:cs typeface="Times New Roman" pitchFamily="18" charset="0"/>
              </a:rPr>
              <a:t> </a:t>
            </a:r>
            <a:r>
              <a:rPr lang="en-US" sz="2000" dirty="0">
                <a:solidFill>
                  <a:schemeClr val="bg1"/>
                </a:solidFill>
                <a:latin typeface="Palatino Linotype" pitchFamily="18" charset="0"/>
                <a:cs typeface="Times New Roman" pitchFamily="18" charset="0"/>
                <a:sym typeface="Wingdings" pitchFamily="2" charset="2"/>
              </a:rPr>
              <a:t>) </a:t>
            </a:r>
            <a:r>
              <a:rPr lang="el-GR" dirty="0">
                <a:solidFill>
                  <a:schemeClr val="bg1"/>
                </a:solidFill>
                <a:latin typeface="Palatino Linotype" pitchFamily="18" charset="0"/>
                <a:cs typeface="Times New Roman" pitchFamily="18" charset="0"/>
              </a:rPr>
              <a:t>λαλ</a:t>
            </a:r>
            <a:r>
              <a:rPr lang="el-GR" dirty="0" smtClean="0">
                <a:solidFill>
                  <a:srgbClr val="FFFF00"/>
                </a:solidFill>
                <a:latin typeface="Palatino Linotype" pitchFamily="18" charset="0"/>
                <a:cs typeface="Times New Roman" pitchFamily="18" charset="0"/>
              </a:rPr>
              <a:t>εῖσθε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n-US" sz="2000" dirty="0" smtClean="0">
                <a:solidFill>
                  <a:schemeClr val="bg1"/>
                </a:solidFill>
                <a:latin typeface="Palatino Linotype" pitchFamily="18" charset="0"/>
                <a:cs typeface="Times New Roman" pitchFamily="18" charset="0"/>
              </a:rPr>
              <a:t>(</a:t>
            </a:r>
            <a:r>
              <a:rPr lang="el-GR" sz="2000" dirty="0">
                <a:solidFill>
                  <a:schemeClr val="bg1"/>
                </a:solidFill>
                <a:latin typeface="Palatino Linotype" pitchFamily="18" charset="0"/>
                <a:cs typeface="Times New Roman" pitchFamily="18" charset="0"/>
              </a:rPr>
              <a:t>λαλέ</a:t>
            </a:r>
            <a:r>
              <a:rPr lang="el-GR" sz="2000" dirty="0" smtClean="0">
                <a:solidFill>
                  <a:srgbClr val="FFFF00"/>
                </a:solidFill>
                <a:latin typeface="Palatino Linotype" pitchFamily="18" charset="0"/>
                <a:cs typeface="Times New Roman" pitchFamily="18" charset="0"/>
              </a:rPr>
              <a:t>ονται</a:t>
            </a:r>
            <a:r>
              <a:rPr lang="en-US" sz="2000" dirty="0" smtClean="0">
                <a:solidFill>
                  <a:schemeClr val="bg1"/>
                </a:solidFill>
                <a:latin typeface="Palatino Linotype" pitchFamily="18" charset="0"/>
                <a:cs typeface="Times New Roman" pitchFamily="18" charset="0"/>
              </a:rPr>
              <a:t> </a:t>
            </a:r>
            <a:r>
              <a:rPr lang="en-US" sz="2000" dirty="0">
                <a:solidFill>
                  <a:schemeClr val="bg1"/>
                </a:solidFill>
                <a:latin typeface="Palatino Linotype" pitchFamily="18" charset="0"/>
                <a:cs typeface="Times New Roman" pitchFamily="18" charset="0"/>
                <a:sym typeface="Wingdings" pitchFamily="2" charset="2"/>
              </a:rPr>
              <a:t>) </a:t>
            </a:r>
            <a:r>
              <a:rPr lang="el-GR" sz="2400" dirty="0">
                <a:solidFill>
                  <a:schemeClr val="bg1"/>
                </a:solidFill>
                <a:latin typeface="Palatino Linotype" pitchFamily="18" charset="0"/>
                <a:cs typeface="Times New Roman" pitchFamily="18" charset="0"/>
              </a:rPr>
              <a:t>λαλ</a:t>
            </a:r>
            <a:r>
              <a:rPr lang="el-GR" sz="2400" dirty="0" smtClean="0">
                <a:solidFill>
                  <a:srgbClr val="FFFF00"/>
                </a:solidFill>
                <a:latin typeface="Palatino Linotype" pitchFamily="18" charset="0"/>
                <a:cs typeface="Times New Roman" pitchFamily="18" charset="0"/>
              </a:rPr>
              <a:t>οῦνται</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λαλέω</a:t>
            </a:r>
            <a:r>
              <a:rPr lang="en-US" sz="2000" dirty="0" smtClean="0">
                <a:solidFill>
                  <a:srgbClr val="FFFF00"/>
                </a:solidFill>
                <a:latin typeface="Palatino Linotype" pitchFamily="18" charset="0"/>
                <a:cs typeface="Times New Roman" pitchFamily="18" charset="0"/>
              </a:rPr>
              <a:t> </a:t>
            </a:r>
            <a:endParaRPr lang="en-US" sz="2000" dirty="0">
              <a:solidFill>
                <a:srgbClr val="FFFF00"/>
              </a:solidFill>
            </a:endParaRPr>
          </a:p>
        </p:txBody>
      </p:sp>
      <p:sp>
        <p:nvSpPr>
          <p:cNvPr id="8" name="TextBox 7"/>
          <p:cNvSpPr txBox="1"/>
          <p:nvPr/>
        </p:nvSpPr>
        <p:spPr>
          <a:xfrm>
            <a:off x="2553705" y="4343400"/>
            <a:ext cx="4259499" cy="523220"/>
          </a:xfrm>
          <a:prstGeom prst="rect">
            <a:avLst/>
          </a:prstGeom>
          <a:noFill/>
        </p:spPr>
        <p:txBody>
          <a:bodyPr wrap="none" rtlCol="0">
            <a:spAutoFit/>
          </a:bodyPr>
          <a:lstStyle/>
          <a:p>
            <a:r>
              <a:rPr lang="en-US" sz="2400" dirty="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λαλέ</a:t>
            </a:r>
            <a:r>
              <a:rPr lang="el-GR" sz="2400" dirty="0" smtClean="0">
                <a:solidFill>
                  <a:srgbClr val="FFFF00"/>
                </a:solidFill>
                <a:latin typeface="Palatino Linotype" pitchFamily="18" charset="0"/>
                <a:cs typeface="Times New Roman" pitchFamily="18" charset="0"/>
              </a:rPr>
              <a:t>εσθαι</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sz="2800" dirty="0" smtClean="0">
                <a:solidFill>
                  <a:schemeClr val="bg1"/>
                </a:solidFill>
                <a:latin typeface="Palatino Linotype" pitchFamily="18" charset="0"/>
                <a:cs typeface="Times New Roman" pitchFamily="18" charset="0"/>
              </a:rPr>
              <a:t>λαλ</a:t>
            </a:r>
            <a:r>
              <a:rPr lang="el-GR" sz="2800" u="sng" dirty="0" smtClean="0">
                <a:solidFill>
                  <a:srgbClr val="FFFF00"/>
                </a:solidFill>
                <a:latin typeface="Palatino Linotype" pitchFamily="18" charset="0"/>
                <a:cs typeface="Times New Roman" pitchFamily="18" charset="0"/>
              </a:rPr>
              <a:t>εῖ</a:t>
            </a:r>
            <a:r>
              <a:rPr lang="el-GR" sz="2800" dirty="0" smtClean="0">
                <a:solidFill>
                  <a:srgbClr val="FFFF00"/>
                </a:solidFill>
                <a:latin typeface="Palatino Linotype" pitchFamily="18" charset="0"/>
                <a:cs typeface="Times New Roman" pitchFamily="18" charset="0"/>
              </a:rPr>
              <a:t>σθαι</a:t>
            </a:r>
            <a:endParaRPr lang="en-US" sz="2800" dirty="0"/>
          </a:p>
        </p:txBody>
      </p:sp>
    </p:spTree>
    <p:extLst>
      <p:ext uri="{BB962C8B-B14F-4D97-AF65-F5344CB8AC3E}">
        <p14:creationId xmlns:p14="http://schemas.microsoft.com/office/powerpoint/2010/main" val="31537935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n-US" sz="2000" dirty="0" smtClean="0">
                <a:solidFill>
                  <a:schemeClr val="bg1"/>
                </a:solidFill>
                <a:latin typeface="Palatino Linotype"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ἐρωτά</a:t>
            </a:r>
            <a:r>
              <a:rPr lang="el-GR" sz="2000" dirty="0" smtClean="0">
                <a:solidFill>
                  <a:srgbClr val="FFFF00"/>
                </a:solidFill>
                <a:latin typeface="Palatino Linotype" pitchFamily="18" charset="0"/>
                <a:cs typeface="Times New Roman" pitchFamily="18" charset="0"/>
              </a:rPr>
              <a:t>ομαι</a:t>
            </a:r>
            <a:r>
              <a:rPr lang="en-US"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rPr>
              <a:t>ἐρωτ</a:t>
            </a:r>
            <a:r>
              <a:rPr lang="el-GR" sz="2400" dirty="0" smtClean="0">
                <a:solidFill>
                  <a:srgbClr val="FFFF00"/>
                </a:solidFill>
                <a:latin typeface="Palatino Linotype" pitchFamily="18" charset="0"/>
                <a:cs typeface="Times New Roman" pitchFamily="18" charset="0"/>
              </a:rPr>
              <a:t>ῶμαι</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ἐρωτά</a:t>
            </a:r>
            <a:r>
              <a:rPr lang="el-GR" sz="2400" dirty="0" smtClean="0">
                <a:solidFill>
                  <a:srgbClr val="FFFF00"/>
                </a:solidFill>
                <a:latin typeface="Palatino Linotype" pitchFamily="18" charset="0"/>
                <a:cs typeface="Times New Roman" pitchFamily="18" charset="0"/>
              </a:rPr>
              <a:t>εσαι</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dirty="0" smtClean="0">
                <a:solidFill>
                  <a:schemeClr val="bg1"/>
                </a:solidFill>
                <a:latin typeface="Palatino Linotype" pitchFamily="18" charset="0"/>
                <a:cs typeface="Times New Roman" pitchFamily="18" charset="0"/>
              </a:rPr>
              <a:t>ἐρωτ</a:t>
            </a:r>
            <a:r>
              <a:rPr lang="el-GR" dirty="0" smtClean="0">
                <a:solidFill>
                  <a:srgbClr val="FFFF00"/>
                </a:solidFill>
                <a:latin typeface="Palatino Linotype" pitchFamily="18" charset="0"/>
                <a:cs typeface="Times New Roman" pitchFamily="18" charset="0"/>
              </a:rPr>
              <a:t>ᾷ</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ἐρωτά</a:t>
            </a:r>
            <a:r>
              <a:rPr lang="el-GR" sz="2400" dirty="0" smtClean="0">
                <a:solidFill>
                  <a:srgbClr val="FFFF00"/>
                </a:solidFill>
                <a:latin typeface="Palatino Linotype" pitchFamily="18" charset="0"/>
                <a:cs typeface="Times New Roman" pitchFamily="18" charset="0"/>
              </a:rPr>
              <a:t>εται</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rPr>
              <a:t>ἐρωτ</a:t>
            </a:r>
            <a:r>
              <a:rPr lang="el-GR" sz="2400" dirty="0" smtClean="0">
                <a:solidFill>
                  <a:srgbClr val="FFFF00"/>
                </a:solidFill>
                <a:latin typeface="Palatino Linotype" pitchFamily="18" charset="0"/>
                <a:cs typeface="Times New Roman" pitchFamily="18" charset="0"/>
              </a:rPr>
              <a:t>ᾶται</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a:xfrm>
            <a:off x="4648200" y="1600200"/>
            <a:ext cx="4343400" cy="4525963"/>
          </a:xfrm>
        </p:spPr>
        <p:txBody>
          <a:bodyPr/>
          <a:lstStyle/>
          <a:p>
            <a:r>
              <a:rPr lang="en-US" sz="2400" dirty="0" smtClean="0">
                <a:solidFill>
                  <a:schemeClr val="bg1"/>
                </a:solidFill>
                <a:latin typeface="Palatino Linotype"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ἐρωτ</a:t>
            </a:r>
            <a:r>
              <a:rPr lang="el-GR" sz="2000" dirty="0" smtClean="0">
                <a:solidFill>
                  <a:srgbClr val="FFFF00"/>
                </a:solidFill>
                <a:latin typeface="Palatino Linotype" pitchFamily="18" charset="0"/>
                <a:cs typeface="Times New Roman" pitchFamily="18" charset="0"/>
              </a:rPr>
              <a:t>αόμεθα</a:t>
            </a:r>
            <a:r>
              <a:rPr lang="en-US" sz="20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rPr>
              <a:t>ἐρωτ</a:t>
            </a:r>
            <a:r>
              <a:rPr lang="el-GR" sz="2400" dirty="0" smtClean="0">
                <a:solidFill>
                  <a:srgbClr val="FFFF00"/>
                </a:solidFill>
                <a:latin typeface="Palatino Linotype" pitchFamily="18" charset="0"/>
                <a:cs typeface="Times New Roman" pitchFamily="18" charset="0"/>
              </a:rPr>
              <a:t>ώμεθα</a:t>
            </a:r>
            <a:r>
              <a:rPr lang="el-GR" sz="2400"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ἐρωτά</a:t>
            </a:r>
            <a:r>
              <a:rPr lang="el-GR" sz="2400" dirty="0" smtClean="0">
                <a:solidFill>
                  <a:srgbClr val="FFFF00"/>
                </a:solidFill>
                <a:latin typeface="Palatino Linotype" pitchFamily="18" charset="0"/>
                <a:cs typeface="Times New Roman" pitchFamily="18" charset="0"/>
              </a:rPr>
              <a:t>εσθε</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rPr>
              <a:t>ἐρωτ</a:t>
            </a:r>
            <a:r>
              <a:rPr lang="el-GR" sz="2400" dirty="0" smtClean="0">
                <a:solidFill>
                  <a:srgbClr val="FFFF00"/>
                </a:solidFill>
                <a:latin typeface="Palatino Linotype" pitchFamily="18" charset="0"/>
                <a:cs typeface="Times New Roman" pitchFamily="18" charset="0"/>
              </a:rPr>
              <a:t>ᾶσθε</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r>
              <a:rPr lang="en-US" sz="2400" dirty="0" smtClean="0">
                <a:solidFill>
                  <a:schemeClr val="bg1"/>
                </a:solidFill>
                <a:latin typeface="Palatino Linotype"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ἐρωτά</a:t>
            </a:r>
            <a:r>
              <a:rPr lang="el-GR" sz="2000" dirty="0" smtClean="0">
                <a:solidFill>
                  <a:srgbClr val="FFFF00"/>
                </a:solidFill>
                <a:latin typeface="Palatino Linotype" pitchFamily="18" charset="0"/>
                <a:cs typeface="Times New Roman" pitchFamily="18" charset="0"/>
              </a:rPr>
              <a:t>ονται</a:t>
            </a:r>
            <a:r>
              <a:rPr lang="en-US" sz="20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rPr>
              <a:t>ἐρωτ</a:t>
            </a:r>
            <a:r>
              <a:rPr lang="el-GR" sz="2400" dirty="0" smtClean="0">
                <a:solidFill>
                  <a:srgbClr val="FFFF00"/>
                </a:solidFill>
                <a:latin typeface="Palatino Linotype" pitchFamily="18" charset="0"/>
                <a:cs typeface="Times New Roman" pitchFamily="18" charset="0"/>
              </a:rPr>
              <a:t>ῶνται</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ἐρωτάω</a:t>
            </a:r>
            <a:r>
              <a:rPr lang="en-US" sz="2000" dirty="0" smtClean="0">
                <a:solidFill>
                  <a:srgbClr val="FFFF00"/>
                </a:solidFill>
                <a:latin typeface="Palatino Linotype" pitchFamily="18" charset="0"/>
                <a:cs typeface="Times New Roman" pitchFamily="18" charset="0"/>
              </a:rPr>
              <a:t> </a:t>
            </a:r>
            <a:endParaRPr lang="en-US" sz="2000" dirty="0">
              <a:solidFill>
                <a:srgbClr val="FFFF00"/>
              </a:solidFill>
            </a:endParaRPr>
          </a:p>
        </p:txBody>
      </p:sp>
      <p:sp>
        <p:nvSpPr>
          <p:cNvPr id="8" name="TextBox 7"/>
          <p:cNvSpPr txBox="1"/>
          <p:nvPr/>
        </p:nvSpPr>
        <p:spPr>
          <a:xfrm>
            <a:off x="2553705" y="4343400"/>
            <a:ext cx="4216219" cy="461665"/>
          </a:xfrm>
          <a:prstGeom prst="rect">
            <a:avLst/>
          </a:prstGeom>
          <a:noFill/>
        </p:spPr>
        <p:txBody>
          <a:bodyPr wrap="none" rtlCol="0">
            <a:spAutoFit/>
          </a:bodyPr>
          <a:lstStyle/>
          <a:p>
            <a:r>
              <a:rPr lang="en-US" sz="2400" dirty="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ἐρωτά</a:t>
            </a:r>
            <a:r>
              <a:rPr lang="el-GR" sz="2400" dirty="0" smtClean="0">
                <a:solidFill>
                  <a:srgbClr val="FFFF00"/>
                </a:solidFill>
                <a:latin typeface="Palatino Linotype" pitchFamily="18" charset="0"/>
                <a:cs typeface="Times New Roman" pitchFamily="18" charset="0"/>
              </a:rPr>
              <a:t>εσθαι</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rPr>
              <a:t>ἐρωτ</a:t>
            </a:r>
            <a:r>
              <a:rPr lang="el-GR" sz="2400" dirty="0" smtClean="0">
                <a:solidFill>
                  <a:srgbClr val="FFFF00"/>
                </a:solidFill>
                <a:latin typeface="Palatino Linotype" pitchFamily="18" charset="0"/>
                <a:cs typeface="Times New Roman" pitchFamily="18" charset="0"/>
              </a:rPr>
              <a:t>ᾶσθαι</a:t>
            </a:r>
            <a:r>
              <a:rPr lang="el-GR" sz="2400" dirty="0" smtClean="0">
                <a:solidFill>
                  <a:schemeClr val="bg1"/>
                </a:solidFill>
                <a:latin typeface="Palatino Linotype" pitchFamily="18" charset="0"/>
                <a:cs typeface="Times New Roman" pitchFamily="18" charset="0"/>
              </a:rPr>
              <a:t> </a:t>
            </a:r>
            <a:endParaRPr lang="en-US" sz="2400" dirty="0">
              <a:solidFill>
                <a:schemeClr val="bg1"/>
              </a:solidFill>
              <a:latin typeface="Palatino Linotype" pitchFamily="18" charset="0"/>
              <a:cs typeface="Times New Roman" pitchFamily="18" charset="0"/>
            </a:endParaRPr>
          </a:p>
        </p:txBody>
      </p:sp>
    </p:spTree>
    <p:extLst>
      <p:ext uri="{BB962C8B-B14F-4D97-AF65-F5344CB8AC3E}">
        <p14:creationId xmlns:p14="http://schemas.microsoft.com/office/powerpoint/2010/main" val="7891039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δηλό</a:t>
            </a:r>
            <a:r>
              <a:rPr lang="el-GR" sz="2400" dirty="0" smtClean="0">
                <a:solidFill>
                  <a:srgbClr val="FFFF00"/>
                </a:solidFill>
                <a:latin typeface="Palatino Linotype" pitchFamily="18" charset="0"/>
                <a:cs typeface="Times New Roman" pitchFamily="18" charset="0"/>
              </a:rPr>
              <a:t>ομαι</a:t>
            </a:r>
            <a:r>
              <a:rPr lang="en-US"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Palatino Linotype" pitchFamily="18" charset="0"/>
                <a:cs typeface="Times New Roman" pitchFamily="18" charset="0"/>
                <a:sym typeface="Wingdings" pitchFamily="2" charset="2"/>
              </a:rPr>
              <a:t>) </a:t>
            </a:r>
            <a:r>
              <a:rPr lang="el-GR" dirty="0" smtClean="0">
                <a:solidFill>
                  <a:schemeClr val="bg1"/>
                </a:solidFill>
                <a:latin typeface="Palatino Linotype" pitchFamily="18" charset="0"/>
                <a:cs typeface="Times New Roman" pitchFamily="18" charset="0"/>
                <a:sym typeface="Wingdings" pitchFamily="2" charset="2"/>
              </a:rPr>
              <a:t>δηλ</a:t>
            </a:r>
            <a:r>
              <a:rPr lang="el-GR" dirty="0" smtClean="0">
                <a:solidFill>
                  <a:srgbClr val="FFFF00"/>
                </a:solidFill>
                <a:latin typeface="Palatino Linotype" pitchFamily="18" charset="0"/>
                <a:cs typeface="Times New Roman" pitchFamily="18" charset="0"/>
              </a:rPr>
              <a:t>ῶμαι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δηλό</a:t>
            </a:r>
            <a:r>
              <a:rPr lang="el-GR" sz="2400" dirty="0" smtClean="0">
                <a:solidFill>
                  <a:srgbClr val="FFFF00"/>
                </a:solidFill>
                <a:latin typeface="Palatino Linotype" pitchFamily="18" charset="0"/>
                <a:cs typeface="Times New Roman" pitchFamily="18" charset="0"/>
              </a:rPr>
              <a:t>εσαι</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dirty="0" smtClean="0">
                <a:solidFill>
                  <a:schemeClr val="bg1"/>
                </a:solidFill>
                <a:latin typeface="Palatino Linotype" pitchFamily="18" charset="0"/>
                <a:cs typeface="Times New Roman" pitchFamily="18" charset="0"/>
                <a:sym typeface="Wingdings" pitchFamily="2" charset="2"/>
              </a:rPr>
              <a:t>δηλ</a:t>
            </a:r>
            <a:r>
              <a:rPr lang="el-GR" dirty="0" smtClean="0">
                <a:solidFill>
                  <a:srgbClr val="FFFF00"/>
                </a:solidFill>
                <a:latin typeface="Palatino Linotype" pitchFamily="18" charset="0"/>
                <a:cs typeface="Times New Roman" pitchFamily="18" charset="0"/>
              </a:rPr>
              <a:t>οῖ</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δηλό</a:t>
            </a:r>
            <a:r>
              <a:rPr lang="el-GR" sz="2400" dirty="0" smtClean="0">
                <a:solidFill>
                  <a:srgbClr val="FFFF00"/>
                </a:solidFill>
                <a:latin typeface="Palatino Linotype" pitchFamily="18" charset="0"/>
                <a:cs typeface="Times New Roman" pitchFamily="18" charset="0"/>
              </a:rPr>
              <a:t>εται</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dirty="0" smtClean="0">
                <a:solidFill>
                  <a:schemeClr val="bg1"/>
                </a:solidFill>
                <a:latin typeface="Palatino Linotype" pitchFamily="18" charset="0"/>
                <a:cs typeface="Times New Roman" pitchFamily="18" charset="0"/>
                <a:sym typeface="Wingdings" pitchFamily="2" charset="2"/>
              </a:rPr>
              <a:t>δηλ</a:t>
            </a:r>
            <a:r>
              <a:rPr lang="el-GR" dirty="0" smtClean="0">
                <a:solidFill>
                  <a:srgbClr val="FFFF00"/>
                </a:solidFill>
                <a:latin typeface="Palatino Linotype" pitchFamily="18" charset="0"/>
                <a:cs typeface="Times New Roman" pitchFamily="18" charset="0"/>
              </a:rPr>
              <a:t>οῦται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a:xfrm>
            <a:off x="4657166" y="1628775"/>
            <a:ext cx="4114800" cy="4419600"/>
          </a:xfrm>
        </p:spPr>
        <p:txBody>
          <a:bodyPr/>
          <a:lstStyle/>
          <a:p>
            <a:pPr>
              <a:spcAft>
                <a:spcPts val="600"/>
              </a:spcAft>
            </a:pPr>
            <a:r>
              <a:rPr lang="el-GR" sz="2400" dirty="0" smtClean="0">
                <a:solidFill>
                  <a:schemeClr val="bg1"/>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δηλό</a:t>
            </a:r>
            <a:r>
              <a:rPr lang="el-GR" sz="2000" dirty="0" smtClean="0">
                <a:solidFill>
                  <a:srgbClr val="FFFF00"/>
                </a:solidFill>
                <a:latin typeface="Palatino Linotype" pitchFamily="18" charset="0"/>
                <a:cs typeface="Times New Roman" pitchFamily="18" charset="0"/>
              </a:rPr>
              <a:t>ομεθα</a:t>
            </a:r>
            <a:r>
              <a:rPr lang="en-US" sz="2000" dirty="0" smtClean="0">
                <a:solidFill>
                  <a:schemeClr val="bg1"/>
                </a:solidFill>
                <a:latin typeface="Palatino Linotype" pitchFamily="18" charset="0"/>
                <a:cs typeface="Times New Roman" pitchFamily="18" charset="0"/>
              </a:rPr>
              <a:t> </a:t>
            </a:r>
            <a:r>
              <a:rPr lang="en-US" sz="2000" dirty="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sym typeface="Wingdings" pitchFamily="2" charset="2"/>
              </a:rPr>
              <a:t>δηλ</a:t>
            </a:r>
            <a:r>
              <a:rPr lang="el-GR" sz="2400" dirty="0" smtClean="0">
                <a:solidFill>
                  <a:srgbClr val="FFFF00"/>
                </a:solidFill>
                <a:latin typeface="Palatino Linotype" pitchFamily="18" charset="0"/>
                <a:cs typeface="Times New Roman" pitchFamily="18" charset="0"/>
              </a:rPr>
              <a:t>οῦμευα</a:t>
            </a:r>
            <a:r>
              <a:rPr lang="el-GR" sz="2400"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pPr>
              <a:spcAft>
                <a:spcPts val="600"/>
              </a:spcAft>
            </a:pPr>
            <a:r>
              <a:rPr lang="el-GR" sz="2400" dirty="0">
                <a:solidFill>
                  <a:schemeClr val="bg1"/>
                </a:solidFill>
                <a:latin typeface="Palatino Linotype" pitchFamily="18" charset="0"/>
                <a:cs typeface="Times New Roman" pitchFamily="18" charset="0"/>
              </a:rPr>
              <a:t> </a:t>
            </a:r>
            <a:r>
              <a:rPr lang="en-US" sz="2000" dirty="0" smtClean="0">
                <a:solidFill>
                  <a:schemeClr val="bg1"/>
                </a:solidFill>
                <a:latin typeface="Palatino Linotype"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δηλό</a:t>
            </a:r>
            <a:r>
              <a:rPr lang="el-GR" sz="2000" dirty="0" smtClean="0">
                <a:solidFill>
                  <a:srgbClr val="FFFF00"/>
                </a:solidFill>
                <a:latin typeface="Palatino Linotype" pitchFamily="18" charset="0"/>
                <a:cs typeface="Times New Roman" pitchFamily="18" charset="0"/>
              </a:rPr>
              <a:t>εσθε</a:t>
            </a:r>
            <a:r>
              <a:rPr lang="en-US" sz="2000" dirty="0" smtClean="0">
                <a:solidFill>
                  <a:schemeClr val="bg1"/>
                </a:solidFill>
                <a:latin typeface="Palatino Linotype" pitchFamily="18" charset="0"/>
                <a:cs typeface="Times New Roman" pitchFamily="18" charset="0"/>
              </a:rPr>
              <a:t> </a:t>
            </a:r>
            <a:r>
              <a:rPr lang="en-US" sz="2000" dirty="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sym typeface="Wingdings" pitchFamily="2" charset="2"/>
              </a:rPr>
              <a:t>δηλ</a:t>
            </a:r>
            <a:r>
              <a:rPr lang="el-GR" sz="2400" dirty="0" smtClean="0">
                <a:solidFill>
                  <a:srgbClr val="FFFF00"/>
                </a:solidFill>
                <a:latin typeface="Palatino Linotype" pitchFamily="18" charset="0"/>
                <a:cs typeface="Times New Roman" pitchFamily="18" charset="0"/>
              </a:rPr>
              <a:t>οῦσθε</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a:spcAft>
                <a:spcPts val="600"/>
              </a:spcAft>
            </a:pPr>
            <a:r>
              <a:rPr lang="el-GR" sz="2400" dirty="0">
                <a:solidFill>
                  <a:schemeClr val="bg1"/>
                </a:solidFill>
                <a:latin typeface="Palatino Linotype" pitchFamily="18" charset="0"/>
                <a:cs typeface="Times New Roman" pitchFamily="18" charset="0"/>
              </a:rPr>
              <a:t> </a:t>
            </a:r>
            <a:r>
              <a:rPr lang="en-US" sz="2400" dirty="0" smtClean="0">
                <a:solidFill>
                  <a:schemeClr val="bg1"/>
                </a:solidFill>
                <a:latin typeface="Palatino Linotype" pitchFamily="18" charset="0"/>
                <a:cs typeface="Times New Roman" pitchFamily="18" charset="0"/>
              </a:rPr>
              <a:t>(</a:t>
            </a:r>
            <a:r>
              <a:rPr lang="el-GR" sz="2000" dirty="0" smtClean="0">
                <a:solidFill>
                  <a:schemeClr val="bg1"/>
                </a:solidFill>
                <a:latin typeface="Palatino Linotype" pitchFamily="18" charset="0"/>
                <a:cs typeface="Times New Roman" pitchFamily="18" charset="0"/>
              </a:rPr>
              <a:t>δηλό</a:t>
            </a:r>
            <a:r>
              <a:rPr lang="el-GR" sz="2000" dirty="0" smtClean="0">
                <a:solidFill>
                  <a:srgbClr val="FFFF00"/>
                </a:solidFill>
                <a:latin typeface="Palatino Linotype" pitchFamily="18" charset="0"/>
                <a:cs typeface="Times New Roman" pitchFamily="18" charset="0"/>
              </a:rPr>
              <a:t>ονται</a:t>
            </a:r>
            <a:r>
              <a:rPr lang="en-US" sz="20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sz="2400" dirty="0" smtClean="0">
                <a:solidFill>
                  <a:schemeClr val="bg1"/>
                </a:solidFill>
                <a:latin typeface="Palatino Linotype" pitchFamily="18" charset="0"/>
                <a:cs typeface="Times New Roman" pitchFamily="18" charset="0"/>
                <a:sym typeface="Wingdings" pitchFamily="2" charset="2"/>
              </a:rPr>
              <a:t>δηλ</a:t>
            </a:r>
            <a:r>
              <a:rPr lang="el-GR" sz="2400" dirty="0" smtClean="0">
                <a:solidFill>
                  <a:srgbClr val="FFFF00"/>
                </a:solidFill>
                <a:latin typeface="Palatino Linotype" pitchFamily="18" charset="0"/>
                <a:cs typeface="Times New Roman" pitchFamily="18" charset="0"/>
              </a:rPr>
              <a:t>οῦνται</a:t>
            </a:r>
            <a:r>
              <a:rPr lang="el-GR" sz="2400" dirty="0" smtClean="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sym typeface="Wingdings" pitchFamily="2" charset="2"/>
              </a:rPr>
              <a:t>δηλό</a:t>
            </a:r>
            <a:r>
              <a:rPr lang="el-GR" sz="2000" dirty="0" smtClean="0">
                <a:solidFill>
                  <a:srgbClr val="FFFF00"/>
                </a:solidFill>
                <a:latin typeface="Palatino Linotype" pitchFamily="18" charset="0"/>
                <a:cs typeface="Times New Roman" pitchFamily="18" charset="0"/>
              </a:rPr>
              <a:t>ω</a:t>
            </a:r>
            <a:r>
              <a:rPr lang="en-US" sz="2000" dirty="0" smtClean="0">
                <a:solidFill>
                  <a:schemeClr val="bg1"/>
                </a:solidFill>
                <a:latin typeface="Times New Roman" pitchFamily="18" charset="0"/>
                <a:cs typeface="Times New Roman" pitchFamily="18" charset="0"/>
              </a:rPr>
              <a:t> </a:t>
            </a:r>
            <a:endParaRPr lang="en-US" sz="2000" dirty="0">
              <a:solidFill>
                <a:srgbClr val="FFFF00"/>
              </a:solidFill>
            </a:endParaRPr>
          </a:p>
        </p:txBody>
      </p:sp>
      <p:sp>
        <p:nvSpPr>
          <p:cNvPr id="8" name="TextBox 7"/>
          <p:cNvSpPr txBox="1"/>
          <p:nvPr/>
        </p:nvSpPr>
        <p:spPr>
          <a:xfrm>
            <a:off x="2553705" y="4343400"/>
            <a:ext cx="4261103" cy="523220"/>
          </a:xfrm>
          <a:prstGeom prst="rect">
            <a:avLst/>
          </a:prstGeom>
          <a:noFill/>
        </p:spPr>
        <p:txBody>
          <a:bodyPr wrap="none" rtlCol="0">
            <a:spAutoFit/>
          </a:bodyPr>
          <a:lstStyle/>
          <a:p>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δηλό</a:t>
            </a:r>
            <a:r>
              <a:rPr lang="el-GR" sz="2400" dirty="0" smtClean="0">
                <a:solidFill>
                  <a:srgbClr val="FFFF00"/>
                </a:solidFill>
                <a:latin typeface="Palatino Linotype" pitchFamily="18" charset="0"/>
                <a:cs typeface="Times New Roman" pitchFamily="18" charset="0"/>
              </a:rPr>
              <a:t>εσθαι</a:t>
            </a:r>
            <a:r>
              <a:rPr lang="en-US" sz="2400" dirty="0" smtClean="0">
                <a:solidFill>
                  <a:schemeClr val="bg1"/>
                </a:solidFill>
                <a:latin typeface="Palatino Linotype" pitchFamily="18" charset="0"/>
                <a:cs typeface="Times New Roman" pitchFamily="18" charset="0"/>
              </a:rPr>
              <a:t> </a:t>
            </a:r>
            <a:r>
              <a:rPr lang="en-US" sz="2400" dirty="0">
                <a:solidFill>
                  <a:schemeClr val="bg1"/>
                </a:solidFill>
                <a:latin typeface="Palatino Linotype" pitchFamily="18" charset="0"/>
                <a:cs typeface="Times New Roman" pitchFamily="18" charset="0"/>
                <a:sym typeface="Wingdings" pitchFamily="2" charset="2"/>
              </a:rPr>
              <a:t>) </a:t>
            </a:r>
            <a:r>
              <a:rPr lang="el-GR" sz="2800" dirty="0" smtClean="0">
                <a:solidFill>
                  <a:schemeClr val="bg1"/>
                </a:solidFill>
                <a:latin typeface="Palatino Linotype" pitchFamily="18" charset="0"/>
                <a:cs typeface="Times New Roman" pitchFamily="18" charset="0"/>
                <a:sym typeface="Wingdings" pitchFamily="2" charset="2"/>
              </a:rPr>
              <a:t>δηλ</a:t>
            </a:r>
            <a:r>
              <a:rPr lang="el-GR" sz="2800" dirty="0" smtClean="0">
                <a:solidFill>
                  <a:srgbClr val="FFFF00"/>
                </a:solidFill>
                <a:latin typeface="Palatino Linotype" pitchFamily="18" charset="0"/>
                <a:cs typeface="Times New Roman" pitchFamily="18" charset="0"/>
              </a:rPr>
              <a:t>οῦσθαι</a:t>
            </a:r>
            <a:r>
              <a:rPr lang="el-GR" sz="2800" dirty="0" smtClean="0">
                <a:solidFill>
                  <a:schemeClr val="bg1"/>
                </a:solidFill>
                <a:latin typeface="Palatino Linotype" pitchFamily="18" charset="0"/>
                <a:cs typeface="Times New Roman" pitchFamily="18" charset="0"/>
              </a:rPr>
              <a:t> </a:t>
            </a:r>
            <a:endParaRPr lang="en-US" sz="2400" dirty="0">
              <a:solidFill>
                <a:schemeClr val="bg1"/>
              </a:solidFill>
              <a:latin typeface="Palatino Linotype" pitchFamily="18" charset="0"/>
              <a:cs typeface="Times New Roman" pitchFamily="18" charset="0"/>
            </a:endParaRPr>
          </a:p>
        </p:txBody>
      </p:sp>
    </p:spTree>
    <p:extLst>
      <p:ext uri="{BB962C8B-B14F-4D97-AF65-F5344CB8AC3E}">
        <p14:creationId xmlns:p14="http://schemas.microsoft.com/office/powerpoint/2010/main" val="5760191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400" dirty="0" smtClean="0">
                <a:solidFill>
                  <a:srgbClr val="FFFF00"/>
                </a:solidFill>
                <a:latin typeface="Times New Roman" pitchFamily="18" charset="0"/>
                <a:cs typeface="Times New Roman" pitchFamily="18" charset="0"/>
              </a:rPr>
              <a:t>From Unit 2: </a:t>
            </a:r>
            <a:r>
              <a:rPr lang="en-US" sz="2800" dirty="0">
                <a:solidFill>
                  <a:schemeClr val="bg1"/>
                </a:solidFill>
                <a:latin typeface="Times New Roman" pitchFamily="18" charset="0"/>
                <a:cs typeface="Times New Roman" pitchFamily="18" charset="0"/>
              </a:rPr>
              <a:t>-</a:t>
            </a:r>
            <a:r>
              <a:rPr lang="el-GR" sz="2800" dirty="0">
                <a:solidFill>
                  <a:srgbClr val="FFFF00"/>
                </a:solidFill>
                <a:latin typeface="Palatino Linotype" pitchFamily="18" charset="0"/>
                <a:cs typeface="Times New Roman" pitchFamily="18" charset="0"/>
              </a:rPr>
              <a:t>μι</a:t>
            </a:r>
            <a:r>
              <a:rPr lang="en-US" sz="2800" dirty="0">
                <a:solidFill>
                  <a:srgbClr val="FFFF00"/>
                </a:solidFill>
                <a:latin typeface="Times New Roman" pitchFamily="18" charset="0"/>
                <a:cs typeface="Times New Roman" pitchFamily="18" charset="0"/>
              </a:rPr>
              <a:t> </a:t>
            </a:r>
            <a:r>
              <a:rPr lang="en-US" sz="2800" dirty="0" smtClean="0">
                <a:solidFill>
                  <a:srgbClr val="FFFF00"/>
                </a:solidFill>
                <a:latin typeface="Times New Roman" pitchFamily="18" charset="0"/>
                <a:cs typeface="Times New Roman" pitchFamily="18" charset="0"/>
              </a:rPr>
              <a:t>Verbs</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δίδωμι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give </a:t>
            </a:r>
          </a:p>
          <a:p>
            <a:pPr>
              <a:defRPr/>
            </a:pPr>
            <a:r>
              <a:rPr lang="el-GR" sz="2400" dirty="0" smtClean="0">
                <a:solidFill>
                  <a:srgbClr val="FFFF00"/>
                </a:solidFill>
                <a:latin typeface="Palatino Linotype" pitchFamily="18" charset="0"/>
                <a:cs typeface="Times New Roman" pitchFamily="18" charset="0"/>
              </a:rPr>
              <a:t>τίθημι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put, make </a:t>
            </a:r>
          </a:p>
          <a:p>
            <a:pPr>
              <a:defRPr/>
            </a:pPr>
            <a:r>
              <a:rPr lang="el-GR" sz="2400" dirty="0" smtClean="0">
                <a:solidFill>
                  <a:srgbClr val="FFFF00"/>
                </a:solidFill>
                <a:latin typeface="Palatino Linotype" pitchFamily="18" charset="0"/>
                <a:cs typeface="Times New Roman" pitchFamily="18" charset="0"/>
              </a:rPr>
              <a:t>ἵστημι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stand </a:t>
            </a:r>
          </a:p>
          <a:p>
            <a:pPr>
              <a:defRPr/>
            </a:pPr>
            <a:r>
              <a:rPr lang="el-GR" sz="2400" dirty="0" smtClean="0">
                <a:solidFill>
                  <a:srgbClr val="FFFF00"/>
                </a:solidFill>
                <a:latin typeface="Palatino Linotype" pitchFamily="18" charset="0"/>
                <a:cs typeface="Times New Roman" pitchFamily="18" charset="0"/>
              </a:rPr>
              <a:t>ἵημι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throw </a:t>
            </a:r>
          </a:p>
          <a:p>
            <a:pPr>
              <a:defRPr/>
            </a:pPr>
            <a:r>
              <a:rPr lang="en-US" sz="2400" dirty="0" smtClean="0">
                <a:solidFill>
                  <a:schemeClr val="bg1"/>
                </a:solidFill>
                <a:latin typeface="Times New Roman" pitchFamily="18" charset="0"/>
                <a:cs typeface="Times New Roman" pitchFamily="18" charset="0"/>
              </a:rPr>
              <a:t>In the </a:t>
            </a:r>
            <a:r>
              <a:rPr lang="en-US" sz="2400" dirty="0" smtClean="0">
                <a:solidFill>
                  <a:srgbClr val="FFFF00"/>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voice, these verbs end their stems in a </a:t>
            </a:r>
            <a:r>
              <a:rPr lang="en-US" sz="2400" u="sng" dirty="0" smtClean="0">
                <a:solidFill>
                  <a:schemeClr val="bg1"/>
                </a:solidFill>
                <a:latin typeface="Times New Roman" pitchFamily="18" charset="0"/>
                <a:cs typeface="Times New Roman" pitchFamily="18" charset="0"/>
              </a:rPr>
              <a:t>long</a:t>
            </a:r>
            <a:r>
              <a:rPr lang="en-US" sz="2400" dirty="0" smtClean="0">
                <a:solidFill>
                  <a:schemeClr val="bg1"/>
                </a:solidFill>
                <a:latin typeface="Times New Roman" pitchFamily="18" charset="0"/>
                <a:cs typeface="Times New Roman" pitchFamily="18" charset="0"/>
              </a:rPr>
              <a:t> vowel in the singular and a </a:t>
            </a:r>
            <a:r>
              <a:rPr lang="en-US" sz="2400" u="sng" dirty="0" smtClean="0">
                <a:solidFill>
                  <a:schemeClr val="bg1"/>
                </a:solidFill>
                <a:latin typeface="Times New Roman" pitchFamily="18" charset="0"/>
                <a:cs typeface="Times New Roman" pitchFamily="18" charset="0"/>
              </a:rPr>
              <a:t>short</a:t>
            </a:r>
            <a:r>
              <a:rPr lang="en-US" sz="2400" dirty="0" smtClean="0">
                <a:solidFill>
                  <a:schemeClr val="bg1"/>
                </a:solidFill>
                <a:latin typeface="Times New Roman" pitchFamily="18" charset="0"/>
                <a:cs typeface="Times New Roman" pitchFamily="18" charset="0"/>
              </a:rPr>
              <a:t> vowel in the plural forms. </a:t>
            </a:r>
          </a:p>
          <a:p>
            <a:pPr>
              <a:defRPr/>
            </a:pPr>
            <a:r>
              <a:rPr lang="en-US" sz="2400" dirty="0">
                <a:solidFill>
                  <a:schemeClr val="bg1"/>
                </a:solidFill>
                <a:latin typeface="Times New Roman" pitchFamily="18" charset="0"/>
                <a:cs typeface="Times New Roman" pitchFamily="18" charset="0"/>
              </a:rPr>
              <a:t>In </a:t>
            </a:r>
            <a:r>
              <a:rPr lang="en-US" sz="2400" dirty="0" smtClean="0">
                <a:solidFill>
                  <a:schemeClr val="bg1"/>
                </a:solidFill>
                <a:latin typeface="Times New Roman" pitchFamily="18" charset="0"/>
                <a:cs typeface="Times New Roman" pitchFamily="18" charset="0"/>
              </a:rPr>
              <a:t>the </a:t>
            </a:r>
            <a:r>
              <a:rPr lang="en-US" sz="2400" dirty="0" smtClean="0">
                <a:solidFill>
                  <a:srgbClr val="FFFF00"/>
                </a:solidFill>
                <a:latin typeface="Times New Roman" pitchFamily="18" charset="0"/>
                <a:cs typeface="Times New Roman" pitchFamily="18" charset="0"/>
              </a:rPr>
              <a:t>middle </a:t>
            </a:r>
            <a:r>
              <a:rPr lang="en-US" sz="2400" dirty="0" smtClean="0">
                <a:solidFill>
                  <a:schemeClr val="bg1"/>
                </a:solidFill>
                <a:latin typeface="Times New Roman" pitchFamily="18" charset="0"/>
                <a:cs typeface="Times New Roman" pitchFamily="18" charset="0"/>
              </a:rPr>
              <a:t>voice</a:t>
            </a:r>
            <a:r>
              <a:rPr lang="en-US" sz="2400" dirty="0">
                <a:solidFill>
                  <a:schemeClr val="bg1"/>
                </a:solidFill>
                <a:latin typeface="Times New Roman" pitchFamily="18" charset="0"/>
                <a:cs typeface="Times New Roman" pitchFamily="18" charset="0"/>
              </a:rPr>
              <a:t>, these verbs end </a:t>
            </a:r>
            <a:r>
              <a:rPr lang="en-US" sz="2400" dirty="0" smtClean="0">
                <a:solidFill>
                  <a:schemeClr val="bg1"/>
                </a:solidFill>
                <a:latin typeface="Times New Roman" pitchFamily="18" charset="0"/>
                <a:cs typeface="Times New Roman" pitchFamily="18" charset="0"/>
              </a:rPr>
              <a:t>their </a:t>
            </a:r>
            <a:r>
              <a:rPr lang="en-US" sz="2400" dirty="0">
                <a:solidFill>
                  <a:schemeClr val="bg1"/>
                </a:solidFill>
                <a:latin typeface="Times New Roman" pitchFamily="18" charset="0"/>
                <a:cs typeface="Times New Roman" pitchFamily="18" charset="0"/>
              </a:rPr>
              <a:t>stems </a:t>
            </a:r>
            <a:r>
              <a:rPr lang="en-US" sz="2400" dirty="0" smtClean="0">
                <a:solidFill>
                  <a:schemeClr val="bg1"/>
                </a:solidFill>
                <a:latin typeface="Times New Roman" pitchFamily="18" charset="0"/>
                <a:cs typeface="Times New Roman" pitchFamily="18" charset="0"/>
              </a:rPr>
              <a:t>in a </a:t>
            </a:r>
            <a:r>
              <a:rPr lang="en-US" sz="2400" u="sng" dirty="0" smtClean="0">
                <a:solidFill>
                  <a:schemeClr val="bg1"/>
                </a:solidFill>
                <a:latin typeface="Times New Roman" pitchFamily="18" charset="0"/>
                <a:cs typeface="Times New Roman" pitchFamily="18" charset="0"/>
              </a:rPr>
              <a:t>short</a:t>
            </a:r>
            <a:r>
              <a:rPr lang="en-US" sz="2400" dirty="0" smtClean="0">
                <a:solidFill>
                  <a:schemeClr val="bg1"/>
                </a:solidFill>
                <a:latin typeface="Times New Roman" pitchFamily="18" charset="0"/>
                <a:cs typeface="Times New Roman" pitchFamily="18" charset="0"/>
              </a:rPr>
              <a:t> vowel in all their forms, both singular and plural. </a:t>
            </a:r>
          </a:p>
          <a:p>
            <a:pPr>
              <a:defRPr/>
            </a:pPr>
            <a:r>
              <a:rPr lang="en-US" sz="2400" dirty="0" smtClean="0">
                <a:solidFill>
                  <a:schemeClr val="bg1"/>
                </a:solidFill>
                <a:latin typeface="Times New Roman" pitchFamily="18" charset="0"/>
                <a:cs typeface="Times New Roman" pitchFamily="18" charset="0"/>
              </a:rPr>
              <a:t>Next are slides showing the exact conjugation of these forms, but they are all regular. </a:t>
            </a:r>
          </a:p>
          <a:p>
            <a:pPr>
              <a:defRPr/>
            </a:pPr>
            <a:endParaRPr lang="en-US" sz="2400" dirty="0">
              <a:solidFill>
                <a:schemeClr val="bg1"/>
              </a:solidFill>
              <a:latin typeface="Times New Roman" pitchFamily="18" charset="0"/>
              <a:cs typeface="Times New Roman" pitchFamily="18" charset="0"/>
            </a:endParaRPr>
          </a:p>
          <a:p>
            <a:pPr>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440603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δίδο</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δίδο</a:t>
            </a:r>
            <a:r>
              <a:rPr lang="el-GR" dirty="0" smtClean="0">
                <a:solidFill>
                  <a:srgbClr val="FFFF00"/>
                </a:solidFill>
                <a:latin typeface="Palatino Linotype" pitchFamily="18" charset="0"/>
                <a:cs typeface="Times New Roman" pitchFamily="18" charset="0"/>
              </a:rPr>
              <a:t>σαι</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δίδο</a:t>
            </a:r>
            <a:r>
              <a:rPr lang="el-GR" dirty="0" smtClean="0">
                <a:solidFill>
                  <a:srgbClr val="FFFF00"/>
                </a:solidFill>
                <a:latin typeface="Palatino Linotype" pitchFamily="18" charset="0"/>
                <a:cs typeface="Times New Roman" pitchFamily="18" charset="0"/>
              </a:rPr>
              <a:t>ται</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διδό</a:t>
            </a:r>
            <a:r>
              <a:rPr lang="el-GR" dirty="0" smtClean="0">
                <a:solidFill>
                  <a:srgbClr val="FFFF00"/>
                </a:solidFill>
                <a:latin typeface="Palatino Linotype" pitchFamily="18" charset="0"/>
                <a:cs typeface="Times New Roman" pitchFamily="18" charset="0"/>
              </a:rPr>
              <a:t>μεθα</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δίδο</a:t>
            </a:r>
            <a:r>
              <a:rPr lang="el-GR" dirty="0" smtClean="0">
                <a:solidFill>
                  <a:srgbClr val="FFFF00"/>
                </a:solidFill>
                <a:latin typeface="Palatino Linotype" pitchFamily="18" charset="0"/>
                <a:cs typeface="Times New Roman" pitchFamily="18" charset="0"/>
              </a:rPr>
              <a:t>σθε</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δίδο</a:t>
            </a:r>
            <a:r>
              <a:rPr lang="el-GR" dirty="0" smtClean="0">
                <a:solidFill>
                  <a:srgbClr val="FFFF00"/>
                </a:solidFill>
                <a:latin typeface="Palatino Linotype" pitchFamily="18" charset="0"/>
                <a:cs typeface="Times New Roman" pitchFamily="18" charset="0"/>
              </a:rPr>
              <a:t>νται</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5165229"/>
            <a:ext cx="6705600" cy="1692771"/>
          </a:xfrm>
          <a:prstGeom prst="rect">
            <a:avLst/>
          </a:prstGeom>
          <a:noFill/>
        </p:spPr>
        <p:txBody>
          <a:bodyPr wrap="square" rtlCol="0">
            <a:spAutoFit/>
          </a:bodyPr>
          <a:lstStyle/>
          <a:p>
            <a:pPr algn="ctr">
              <a:buNone/>
              <a:defRPr/>
            </a:pPr>
            <a:r>
              <a:rPr lang="en-US" sz="2400" dirty="0" smtClean="0">
                <a:solidFill>
                  <a:schemeClr val="bg1"/>
                </a:solidFill>
                <a:latin typeface="Times New Roman" pitchFamily="18" charset="0"/>
                <a:cs typeface="Times New Roman" pitchFamily="18" charset="0"/>
              </a:rPr>
              <a:t>Present infinitive </a:t>
            </a:r>
            <a:r>
              <a:rPr lang="en-US" sz="2400" dirty="0" smtClean="0">
                <a:solidFill>
                  <a:schemeClr val="bg1"/>
                </a:solidFill>
                <a:latin typeface="Times New Roman" pitchFamily="18" charset="0"/>
                <a:cs typeface="Times New Roman" pitchFamily="18" charset="0"/>
              </a:rPr>
              <a:t>middle:</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δίδο</a:t>
            </a:r>
            <a:r>
              <a:rPr lang="el-GR" sz="2400" b="1" dirty="0" smtClean="0">
                <a:solidFill>
                  <a:srgbClr val="FFFF00"/>
                </a:solidFill>
                <a:latin typeface="Palatino Linotype" pitchFamily="18" charset="0"/>
                <a:cs typeface="Times New Roman" pitchFamily="18" charset="0"/>
              </a:rPr>
              <a:t>σθαι </a:t>
            </a:r>
          </a:p>
          <a:p>
            <a:pPr algn="ctr">
              <a:buNone/>
              <a:defRPr/>
            </a:pPr>
            <a:endParaRPr lang="en-US" sz="2000" b="1" dirty="0" smtClean="0">
              <a:solidFill>
                <a:srgbClr val="FFFF00"/>
              </a:solidFill>
              <a:latin typeface="Times New Roman" pitchFamily="18" charset="0"/>
              <a:cs typeface="Times New Roman" pitchFamily="18" charset="0"/>
            </a:endParaRPr>
          </a:p>
          <a:p>
            <a:pPr algn="ctr">
              <a:buNone/>
              <a:defRPr/>
            </a:pPr>
            <a:endParaRPr lang="el-GR" sz="2000" b="1" dirty="0">
              <a:solidFill>
                <a:srgbClr val="FFFF00"/>
              </a:solidFill>
              <a:latin typeface="Times New Roman" pitchFamily="18" charset="0"/>
              <a:cs typeface="Times New Roman" pitchFamily="18" charset="0"/>
            </a:endParaRPr>
          </a:p>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δίδωμι</a:t>
            </a:r>
            <a:r>
              <a:rPr lang="en-US"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14420394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τίθε</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τίθε</a:t>
            </a:r>
            <a:r>
              <a:rPr lang="el-GR" dirty="0" smtClean="0">
                <a:solidFill>
                  <a:srgbClr val="FFFF00"/>
                </a:solidFill>
                <a:latin typeface="Palatino Linotype" pitchFamily="18" charset="0"/>
                <a:cs typeface="Times New Roman" pitchFamily="18" charset="0"/>
              </a:rPr>
              <a:t>σαι</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τίθε</a:t>
            </a:r>
            <a:r>
              <a:rPr lang="el-GR" dirty="0" smtClean="0">
                <a:solidFill>
                  <a:srgbClr val="FFFF00"/>
                </a:solidFill>
                <a:latin typeface="Palatino Linotype" pitchFamily="18" charset="0"/>
                <a:cs typeface="Times New Roman" pitchFamily="18" charset="0"/>
              </a:rPr>
              <a:t>ται</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τιθέ</a:t>
            </a:r>
            <a:r>
              <a:rPr lang="el-GR" dirty="0" smtClean="0">
                <a:solidFill>
                  <a:srgbClr val="FFFF00"/>
                </a:solidFill>
                <a:latin typeface="Palatino Linotype" pitchFamily="18" charset="0"/>
                <a:cs typeface="Times New Roman" pitchFamily="18" charset="0"/>
              </a:rPr>
              <a:t>μεθα</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τίθε</a:t>
            </a:r>
            <a:r>
              <a:rPr lang="el-GR" dirty="0" smtClean="0">
                <a:solidFill>
                  <a:srgbClr val="FFFF00"/>
                </a:solidFill>
                <a:latin typeface="Palatino Linotype" pitchFamily="18" charset="0"/>
                <a:cs typeface="Times New Roman" pitchFamily="18" charset="0"/>
              </a:rPr>
              <a:t>σθε</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τίθε</a:t>
            </a:r>
            <a:r>
              <a:rPr lang="el-GR" dirty="0" smtClean="0">
                <a:solidFill>
                  <a:srgbClr val="FFFF00"/>
                </a:solidFill>
                <a:latin typeface="Palatino Linotype" pitchFamily="18" charset="0"/>
                <a:cs typeface="Times New Roman" pitchFamily="18" charset="0"/>
              </a:rPr>
              <a:t>νται</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5165229"/>
            <a:ext cx="6705600" cy="1692771"/>
          </a:xfrm>
          <a:prstGeom prst="rect">
            <a:avLst/>
          </a:prstGeom>
          <a:noFill/>
        </p:spPr>
        <p:txBody>
          <a:bodyPr wrap="square" rtlCol="0">
            <a:spAutoFit/>
          </a:bodyPr>
          <a:lstStyle/>
          <a:p>
            <a:pPr algn="ctr">
              <a:buNone/>
              <a:defRPr/>
            </a:pPr>
            <a:r>
              <a:rPr lang="en-US" sz="2400" dirty="0" smtClean="0">
                <a:solidFill>
                  <a:schemeClr val="bg1"/>
                </a:solidFill>
                <a:latin typeface="Times New Roman" pitchFamily="18" charset="0"/>
                <a:cs typeface="Times New Roman" pitchFamily="18" charset="0"/>
              </a:rPr>
              <a:t>Present infinitive </a:t>
            </a:r>
            <a:r>
              <a:rPr lang="en-US" sz="2400" dirty="0" smtClean="0">
                <a:solidFill>
                  <a:schemeClr val="bg1"/>
                </a:solidFill>
                <a:latin typeface="Times New Roman" pitchFamily="18" charset="0"/>
                <a:cs typeface="Times New Roman" pitchFamily="18" charset="0"/>
              </a:rPr>
              <a:t>middle:</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τίθε</a:t>
            </a:r>
            <a:r>
              <a:rPr lang="el-GR" sz="2400" b="1" dirty="0" smtClean="0">
                <a:solidFill>
                  <a:srgbClr val="FFFF00"/>
                </a:solidFill>
                <a:latin typeface="Palatino Linotype" pitchFamily="18" charset="0"/>
                <a:cs typeface="Times New Roman" pitchFamily="18" charset="0"/>
              </a:rPr>
              <a:t>σθαι </a:t>
            </a:r>
          </a:p>
          <a:p>
            <a:pPr algn="ctr">
              <a:buNone/>
              <a:defRPr/>
            </a:pPr>
            <a:endParaRPr lang="en-US" sz="2000" b="1" dirty="0" smtClean="0">
              <a:solidFill>
                <a:srgbClr val="FFFF00"/>
              </a:solidFill>
              <a:latin typeface="Times New Roman" pitchFamily="18" charset="0"/>
              <a:cs typeface="Times New Roman" pitchFamily="18" charset="0"/>
            </a:endParaRPr>
          </a:p>
          <a:p>
            <a:pPr algn="ctr">
              <a:buNone/>
              <a:defRPr/>
            </a:pPr>
            <a:endParaRPr lang="el-GR" sz="2000" b="1" dirty="0">
              <a:solidFill>
                <a:srgbClr val="FFFF00"/>
              </a:solidFill>
              <a:latin typeface="Times New Roman" pitchFamily="18" charset="0"/>
              <a:cs typeface="Times New Roman" pitchFamily="18" charset="0"/>
            </a:endParaRPr>
          </a:p>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τίθημι</a:t>
            </a:r>
            <a:r>
              <a:rPr lang="el-GR" sz="2000" dirty="0" smtClean="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1442039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Greek verb by itself usually communicates FIVE pieces of information: </a:t>
            </a:r>
          </a:p>
          <a:p>
            <a:pPr lvl="1">
              <a:defRPr/>
            </a:pPr>
            <a:r>
              <a:rPr lang="en-US" sz="2400" b="1" u="sng" dirty="0" smtClean="0">
                <a:solidFill>
                  <a:srgbClr val="FFFF00"/>
                </a:solidFill>
                <a:latin typeface="Times New Roman" pitchFamily="18" charset="0"/>
                <a:cs typeface="Times New Roman" pitchFamily="18" charset="0"/>
              </a:rPr>
              <a:t>Voice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This indicates the role the subject plays in the action. </a:t>
            </a:r>
          </a:p>
          <a:p>
            <a:pPr lvl="1">
              <a:defRPr/>
            </a:pPr>
            <a:r>
              <a:rPr lang="en-US" sz="2400" dirty="0" smtClean="0">
                <a:solidFill>
                  <a:schemeClr val="bg1"/>
                </a:solidFill>
                <a:latin typeface="Times New Roman" pitchFamily="18" charset="0"/>
                <a:cs typeface="Times New Roman" pitchFamily="18" charset="0"/>
              </a:rPr>
              <a:t>Greek can distinguish three roles (voices): </a:t>
            </a:r>
          </a:p>
          <a:p>
            <a:pPr lvl="1">
              <a:defRPr/>
            </a:pPr>
            <a:r>
              <a:rPr lang="en-US" sz="2400" u="sng" dirty="0" smtClean="0">
                <a:solidFill>
                  <a:srgbClr val="FFFF00"/>
                </a:solidFill>
                <a:latin typeface="Times New Roman" pitchFamily="18" charset="0"/>
                <a:cs typeface="Times New Roman" pitchFamily="18" charset="0"/>
              </a:rPr>
              <a:t>Active</a:t>
            </a:r>
            <a:r>
              <a:rPr lang="en-US" sz="2400" dirty="0" smtClean="0">
                <a:solidFill>
                  <a:srgbClr val="FFFF00"/>
                </a:solidFill>
                <a:latin typeface="Times New Roman" pitchFamily="18" charset="0"/>
                <a:cs typeface="Times New Roman" pitchFamily="18" charset="0"/>
              </a:rPr>
              <a:t>: The subject causes the action </a:t>
            </a:r>
          </a:p>
          <a:p>
            <a:pPr lvl="2">
              <a:defRPr/>
            </a:pPr>
            <a:r>
              <a:rPr lang="en-US" u="sng" dirty="0" smtClean="0">
                <a:solidFill>
                  <a:schemeClr val="bg1"/>
                </a:solidFill>
                <a:latin typeface="Times New Roman" pitchFamily="18" charset="0"/>
                <a:cs typeface="Times New Roman" pitchFamily="18" charset="0"/>
              </a:rPr>
              <a:t>We run </a:t>
            </a:r>
            <a:r>
              <a:rPr lang="en-US" dirty="0" smtClean="0">
                <a:solidFill>
                  <a:schemeClr val="bg1"/>
                </a:solidFill>
                <a:latin typeface="Times New Roman" pitchFamily="18" charset="0"/>
                <a:cs typeface="Times New Roman" pitchFamily="18" charset="0"/>
              </a:rPr>
              <a:t>the program. </a:t>
            </a:r>
          </a:p>
          <a:p>
            <a:pPr lvl="2">
              <a:defRPr/>
            </a:pPr>
            <a:r>
              <a:rPr lang="en-US" u="sng" dirty="0" smtClean="0">
                <a:solidFill>
                  <a:schemeClr val="bg1"/>
                </a:solidFill>
                <a:latin typeface="Times New Roman" pitchFamily="18" charset="0"/>
                <a:cs typeface="Times New Roman" pitchFamily="18" charset="0"/>
              </a:rPr>
              <a:t>We stop </a:t>
            </a:r>
            <a:r>
              <a:rPr lang="en-US" dirty="0" smtClean="0">
                <a:solidFill>
                  <a:schemeClr val="bg1"/>
                </a:solidFill>
                <a:latin typeface="Times New Roman" pitchFamily="18" charset="0"/>
                <a:cs typeface="Times New Roman" pitchFamily="18" charset="0"/>
              </a:rPr>
              <a:t>the program. </a:t>
            </a:r>
          </a:p>
          <a:p>
            <a:pPr lvl="2">
              <a:defRPr/>
            </a:pPr>
            <a:r>
              <a:rPr lang="en-US" u="sng" dirty="0" smtClean="0">
                <a:solidFill>
                  <a:schemeClr val="bg1"/>
                </a:solidFill>
                <a:latin typeface="Times New Roman" pitchFamily="18" charset="0"/>
                <a:cs typeface="Times New Roman" pitchFamily="18" charset="0"/>
              </a:rPr>
              <a:t>I buy </a:t>
            </a:r>
            <a:r>
              <a:rPr lang="en-US" dirty="0" smtClean="0">
                <a:solidFill>
                  <a:schemeClr val="bg1"/>
                </a:solidFill>
                <a:latin typeface="Times New Roman" pitchFamily="18" charset="0"/>
                <a:cs typeface="Times New Roman" pitchFamily="18" charset="0"/>
              </a:rPr>
              <a:t>a drink.</a:t>
            </a:r>
          </a:p>
        </p:txBody>
      </p:sp>
    </p:spTree>
    <p:extLst>
      <p:ext uri="{BB962C8B-B14F-4D97-AF65-F5344CB8AC3E}">
        <p14:creationId xmlns:p14="http://schemas.microsoft.com/office/powerpoint/2010/main" val="18828562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ἵστα</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ἵστα</a:t>
            </a:r>
            <a:r>
              <a:rPr lang="el-GR" dirty="0" smtClean="0">
                <a:solidFill>
                  <a:srgbClr val="FFFF00"/>
                </a:solidFill>
                <a:latin typeface="Palatino Linotype" pitchFamily="18" charset="0"/>
                <a:cs typeface="Times New Roman" pitchFamily="18" charset="0"/>
              </a:rPr>
              <a:t>σαι</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ἵστα</a:t>
            </a:r>
            <a:r>
              <a:rPr lang="el-GR" dirty="0" smtClean="0">
                <a:solidFill>
                  <a:srgbClr val="FFFF00"/>
                </a:solidFill>
                <a:latin typeface="Palatino Linotype" pitchFamily="18" charset="0"/>
                <a:cs typeface="Times New Roman" pitchFamily="18" charset="0"/>
              </a:rPr>
              <a:t>ται</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ἱστά</a:t>
            </a:r>
            <a:r>
              <a:rPr lang="el-GR" dirty="0" smtClean="0">
                <a:solidFill>
                  <a:srgbClr val="FFFF00"/>
                </a:solidFill>
                <a:latin typeface="Palatino Linotype" pitchFamily="18" charset="0"/>
                <a:cs typeface="Times New Roman" pitchFamily="18" charset="0"/>
              </a:rPr>
              <a:t>μεθα</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ἵστα</a:t>
            </a:r>
            <a:r>
              <a:rPr lang="el-GR" dirty="0" smtClean="0">
                <a:solidFill>
                  <a:srgbClr val="FFFF00"/>
                </a:solidFill>
                <a:latin typeface="Palatino Linotype" pitchFamily="18" charset="0"/>
                <a:cs typeface="Times New Roman" pitchFamily="18" charset="0"/>
              </a:rPr>
              <a:t>σθε</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ἵστα</a:t>
            </a:r>
            <a:r>
              <a:rPr lang="el-GR" dirty="0" smtClean="0">
                <a:solidFill>
                  <a:srgbClr val="FFFF00"/>
                </a:solidFill>
                <a:latin typeface="Palatino Linotype" pitchFamily="18" charset="0"/>
                <a:cs typeface="Times New Roman" pitchFamily="18" charset="0"/>
              </a:rPr>
              <a:t>νται</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5165229"/>
            <a:ext cx="6705600" cy="1692771"/>
          </a:xfrm>
          <a:prstGeom prst="rect">
            <a:avLst/>
          </a:prstGeom>
          <a:noFill/>
        </p:spPr>
        <p:txBody>
          <a:bodyPr wrap="square" rtlCol="0">
            <a:spAutoFit/>
          </a:bodyPr>
          <a:lstStyle/>
          <a:p>
            <a:pPr algn="ctr">
              <a:buNone/>
              <a:defRPr/>
            </a:pPr>
            <a:r>
              <a:rPr lang="en-US" sz="2400" dirty="0" smtClean="0">
                <a:solidFill>
                  <a:schemeClr val="bg1"/>
                </a:solidFill>
                <a:latin typeface="Times New Roman" pitchFamily="18" charset="0"/>
                <a:cs typeface="Times New Roman" pitchFamily="18" charset="0"/>
              </a:rPr>
              <a:t>Present infinitive </a:t>
            </a:r>
            <a:r>
              <a:rPr lang="en-US" sz="2400" dirty="0" smtClean="0">
                <a:solidFill>
                  <a:schemeClr val="bg1"/>
                </a:solidFill>
                <a:latin typeface="Times New Roman" pitchFamily="18" charset="0"/>
                <a:cs typeface="Times New Roman" pitchFamily="18" charset="0"/>
              </a:rPr>
              <a:t>middle:</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ἵστα</a:t>
            </a:r>
            <a:r>
              <a:rPr lang="el-GR" sz="2400" b="1" dirty="0" smtClean="0">
                <a:solidFill>
                  <a:srgbClr val="FFFF00"/>
                </a:solidFill>
                <a:latin typeface="Palatino Linotype" pitchFamily="18" charset="0"/>
                <a:cs typeface="Times New Roman" pitchFamily="18" charset="0"/>
              </a:rPr>
              <a:t>σθαι </a:t>
            </a:r>
          </a:p>
          <a:p>
            <a:pPr algn="ctr">
              <a:buNone/>
              <a:defRPr/>
            </a:pPr>
            <a:endParaRPr lang="en-US" sz="2000" b="1" dirty="0" smtClean="0">
              <a:solidFill>
                <a:srgbClr val="FFFF00"/>
              </a:solidFill>
              <a:latin typeface="Times New Roman" pitchFamily="18" charset="0"/>
              <a:cs typeface="Times New Roman" pitchFamily="18" charset="0"/>
            </a:endParaRPr>
          </a:p>
          <a:p>
            <a:pPr algn="ctr">
              <a:buNone/>
              <a:defRPr/>
            </a:pPr>
            <a:endParaRPr lang="el-GR" sz="2000" b="1" dirty="0">
              <a:solidFill>
                <a:srgbClr val="FFFF00"/>
              </a:solidFill>
              <a:latin typeface="Times New Roman" pitchFamily="18" charset="0"/>
              <a:cs typeface="Times New Roman" pitchFamily="18" charset="0"/>
            </a:endParaRPr>
          </a:p>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ἵστημι</a:t>
            </a:r>
            <a:r>
              <a:rPr lang="en-US"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14420394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ἵε</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ἵε</a:t>
            </a:r>
            <a:r>
              <a:rPr lang="el-GR" dirty="0" smtClean="0">
                <a:solidFill>
                  <a:srgbClr val="FFFF00"/>
                </a:solidFill>
                <a:latin typeface="Palatino Linotype" pitchFamily="18" charset="0"/>
                <a:cs typeface="Times New Roman" pitchFamily="18" charset="0"/>
              </a:rPr>
              <a:t>σαι</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ἵε</a:t>
            </a:r>
            <a:r>
              <a:rPr lang="el-GR" dirty="0" smtClean="0">
                <a:solidFill>
                  <a:srgbClr val="FFFF00"/>
                </a:solidFill>
                <a:latin typeface="Palatino Linotype" pitchFamily="18" charset="0"/>
                <a:cs typeface="Times New Roman" pitchFamily="18" charset="0"/>
              </a:rPr>
              <a:t>ται</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ἱέ</a:t>
            </a:r>
            <a:r>
              <a:rPr lang="el-GR" dirty="0" smtClean="0">
                <a:solidFill>
                  <a:srgbClr val="FFFF00"/>
                </a:solidFill>
                <a:latin typeface="Palatino Linotype" pitchFamily="18" charset="0"/>
                <a:cs typeface="Times New Roman" pitchFamily="18" charset="0"/>
              </a:rPr>
              <a:t>μεθα</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ἵε</a:t>
            </a:r>
            <a:r>
              <a:rPr lang="el-GR" dirty="0" smtClean="0">
                <a:solidFill>
                  <a:srgbClr val="FFFF00"/>
                </a:solidFill>
                <a:latin typeface="Palatino Linotype" pitchFamily="18" charset="0"/>
                <a:cs typeface="Times New Roman" pitchFamily="18" charset="0"/>
              </a:rPr>
              <a:t>σθε</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ἵε</a:t>
            </a:r>
            <a:r>
              <a:rPr lang="el-GR" dirty="0" smtClean="0">
                <a:solidFill>
                  <a:srgbClr val="FFFF00"/>
                </a:solidFill>
                <a:latin typeface="Palatino Linotype" pitchFamily="18" charset="0"/>
                <a:cs typeface="Times New Roman" pitchFamily="18" charset="0"/>
              </a:rPr>
              <a:t>νται</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5165229"/>
            <a:ext cx="6705600" cy="1692771"/>
          </a:xfrm>
          <a:prstGeom prst="rect">
            <a:avLst/>
          </a:prstGeom>
          <a:noFill/>
        </p:spPr>
        <p:txBody>
          <a:bodyPr wrap="square" rtlCol="0">
            <a:spAutoFit/>
          </a:bodyPr>
          <a:lstStyle/>
          <a:p>
            <a:pPr algn="ctr">
              <a:buNone/>
              <a:defRPr/>
            </a:pPr>
            <a:r>
              <a:rPr lang="en-US" sz="2400" dirty="0" smtClean="0">
                <a:solidFill>
                  <a:schemeClr val="bg1"/>
                </a:solidFill>
                <a:latin typeface="Times New Roman" pitchFamily="18" charset="0"/>
                <a:cs typeface="Times New Roman" pitchFamily="18" charset="0"/>
              </a:rPr>
              <a:t>Present infinitive </a:t>
            </a:r>
            <a:r>
              <a:rPr lang="en-US" sz="2400" dirty="0" smtClean="0">
                <a:solidFill>
                  <a:schemeClr val="bg1"/>
                </a:solidFill>
                <a:latin typeface="Times New Roman" pitchFamily="18" charset="0"/>
                <a:cs typeface="Times New Roman" pitchFamily="18" charset="0"/>
              </a:rPr>
              <a:t>middle:</a:t>
            </a:r>
            <a:r>
              <a:rPr lang="el-GR"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ἵε</a:t>
            </a:r>
            <a:r>
              <a:rPr lang="el-GR" sz="2400" b="1" dirty="0" smtClean="0">
                <a:solidFill>
                  <a:srgbClr val="FFFF00"/>
                </a:solidFill>
                <a:latin typeface="Palatino Linotype" pitchFamily="18" charset="0"/>
                <a:cs typeface="Times New Roman" pitchFamily="18" charset="0"/>
              </a:rPr>
              <a:t>σθαι </a:t>
            </a:r>
          </a:p>
          <a:p>
            <a:pPr algn="ctr">
              <a:buNone/>
              <a:defRPr/>
            </a:pPr>
            <a:endParaRPr lang="en-US" sz="2000" b="1" dirty="0" smtClean="0">
              <a:solidFill>
                <a:srgbClr val="FFFF00"/>
              </a:solidFill>
              <a:latin typeface="Times New Roman" pitchFamily="18" charset="0"/>
              <a:cs typeface="Times New Roman" pitchFamily="18" charset="0"/>
            </a:endParaRPr>
          </a:p>
          <a:p>
            <a:pPr algn="ctr">
              <a:buNone/>
              <a:defRPr/>
            </a:pPr>
            <a:endParaRPr lang="el-GR" sz="2000" b="1" dirty="0">
              <a:solidFill>
                <a:srgbClr val="FFFF00"/>
              </a:solidFill>
              <a:latin typeface="Times New Roman" pitchFamily="18" charset="0"/>
              <a:cs typeface="Times New Roman" pitchFamily="18" charset="0"/>
            </a:endParaRPr>
          </a:p>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ἵημι</a:t>
            </a:r>
            <a:r>
              <a:rPr lang="el-GR" sz="2000" dirty="0" smtClean="0">
                <a:solidFill>
                  <a:schemeClr val="bg1"/>
                </a:solidFill>
                <a:latin typeface="Palatino Linotype" pitchFamily="18" charset="0"/>
                <a:cs typeface="Times New Roman" pitchFamily="18" charset="0"/>
              </a:rPr>
              <a:t> </a:t>
            </a:r>
            <a:endParaRPr lang="en-US" sz="2000" dirty="0"/>
          </a:p>
        </p:txBody>
      </p:sp>
    </p:spTree>
    <p:extLst>
      <p:ext uri="{BB962C8B-B14F-4D97-AF65-F5344CB8AC3E}">
        <p14:creationId xmlns:p14="http://schemas.microsoft.com/office/powerpoint/2010/main" val="1442039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Greek verb by itself usually communicates FIVE pieces of information: </a:t>
            </a:r>
          </a:p>
          <a:p>
            <a:pPr lvl="1">
              <a:defRPr/>
            </a:pPr>
            <a:r>
              <a:rPr lang="en-US" sz="2400" b="1" u="sng" dirty="0" smtClean="0">
                <a:solidFill>
                  <a:srgbClr val="FFFF00"/>
                </a:solidFill>
                <a:latin typeface="Times New Roman" pitchFamily="18" charset="0"/>
                <a:cs typeface="Times New Roman" pitchFamily="18" charset="0"/>
              </a:rPr>
              <a:t>Voice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This indicates the role the subject plays in the action. </a:t>
            </a:r>
          </a:p>
          <a:p>
            <a:pPr lvl="1">
              <a:defRPr/>
            </a:pPr>
            <a:r>
              <a:rPr lang="en-US" sz="2400" dirty="0" smtClean="0">
                <a:solidFill>
                  <a:schemeClr val="bg1"/>
                </a:solidFill>
                <a:latin typeface="Times New Roman" pitchFamily="18" charset="0"/>
                <a:cs typeface="Times New Roman" pitchFamily="18" charset="0"/>
              </a:rPr>
              <a:t>Greek can distinguish three roles (voices): </a:t>
            </a:r>
          </a:p>
          <a:p>
            <a:pPr lvl="1">
              <a:defRPr/>
            </a:pPr>
            <a:r>
              <a:rPr lang="en-US" sz="2400" u="sng" dirty="0" smtClean="0">
                <a:solidFill>
                  <a:srgbClr val="FFFF00"/>
                </a:solidFill>
                <a:latin typeface="Times New Roman" pitchFamily="18" charset="0"/>
                <a:cs typeface="Times New Roman" pitchFamily="18" charset="0"/>
              </a:rPr>
              <a:t>Middle</a:t>
            </a:r>
            <a:r>
              <a:rPr lang="en-US" sz="2400" dirty="0" smtClean="0">
                <a:solidFill>
                  <a:srgbClr val="FFFF00"/>
                </a:solidFill>
                <a:latin typeface="Times New Roman" pitchFamily="18" charset="0"/>
                <a:cs typeface="Times New Roman" pitchFamily="18" charset="0"/>
              </a:rPr>
              <a:t>: The subject is part or all of the action </a:t>
            </a:r>
          </a:p>
          <a:p>
            <a:pPr lvl="2">
              <a:defRPr/>
            </a:pPr>
            <a:r>
              <a:rPr lang="en-US" u="sng" dirty="0" smtClean="0">
                <a:solidFill>
                  <a:schemeClr val="bg1"/>
                </a:solidFill>
                <a:latin typeface="Times New Roman" pitchFamily="18" charset="0"/>
                <a:cs typeface="Times New Roman" pitchFamily="18" charset="0"/>
              </a:rPr>
              <a:t>We run. </a:t>
            </a:r>
          </a:p>
          <a:p>
            <a:pPr lvl="2">
              <a:defRPr/>
            </a:pPr>
            <a:r>
              <a:rPr lang="en-US" u="sng" dirty="0" smtClean="0">
                <a:solidFill>
                  <a:schemeClr val="bg1"/>
                </a:solidFill>
                <a:latin typeface="Times New Roman" pitchFamily="18" charset="0"/>
                <a:cs typeface="Times New Roman" pitchFamily="18" charset="0"/>
              </a:rPr>
              <a:t>We stop. </a:t>
            </a:r>
          </a:p>
          <a:p>
            <a:pPr lvl="2">
              <a:defRPr/>
            </a:pPr>
            <a:r>
              <a:rPr lang="en-US" u="sng" dirty="0" smtClean="0">
                <a:solidFill>
                  <a:schemeClr val="bg1"/>
                </a:solidFill>
                <a:latin typeface="Times New Roman" pitchFamily="18" charset="0"/>
                <a:cs typeface="Times New Roman" pitchFamily="18" charset="0"/>
              </a:rPr>
              <a:t>I buy (myself)</a:t>
            </a:r>
            <a:r>
              <a:rPr lang="en-US" dirty="0" smtClean="0">
                <a:solidFill>
                  <a:schemeClr val="bg1"/>
                </a:solidFill>
                <a:latin typeface="Times New Roman" pitchFamily="18" charset="0"/>
                <a:cs typeface="Times New Roman" pitchFamily="18" charset="0"/>
              </a:rPr>
              <a:t> a drink.</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96585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Greek verb by itself usually communicates FIVE pieces of information: </a:t>
            </a:r>
          </a:p>
          <a:p>
            <a:pPr lvl="1">
              <a:defRPr/>
            </a:pPr>
            <a:r>
              <a:rPr lang="en-US" sz="2400" b="1" u="sng" dirty="0" smtClean="0">
                <a:solidFill>
                  <a:srgbClr val="FFFF00"/>
                </a:solidFill>
                <a:latin typeface="Times New Roman" pitchFamily="18" charset="0"/>
                <a:cs typeface="Times New Roman" pitchFamily="18" charset="0"/>
              </a:rPr>
              <a:t>Voice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This indicates the role the subject plays in the action. </a:t>
            </a:r>
          </a:p>
          <a:p>
            <a:pPr lvl="1">
              <a:defRPr/>
            </a:pPr>
            <a:r>
              <a:rPr lang="en-US" sz="2400" dirty="0" smtClean="0">
                <a:solidFill>
                  <a:schemeClr val="bg1"/>
                </a:solidFill>
                <a:latin typeface="Times New Roman" pitchFamily="18" charset="0"/>
                <a:cs typeface="Times New Roman" pitchFamily="18" charset="0"/>
              </a:rPr>
              <a:t>Greek can distinguish three roles (voices): </a:t>
            </a:r>
          </a:p>
          <a:p>
            <a:pPr lvl="1">
              <a:defRPr/>
            </a:pPr>
            <a:r>
              <a:rPr lang="en-US" sz="2400" u="sng" dirty="0" smtClean="0">
                <a:solidFill>
                  <a:srgbClr val="FFFF00"/>
                </a:solidFill>
                <a:latin typeface="Times New Roman" pitchFamily="18" charset="0"/>
                <a:cs typeface="Times New Roman" pitchFamily="18" charset="0"/>
              </a:rPr>
              <a:t>Passive</a:t>
            </a:r>
            <a:r>
              <a:rPr lang="en-US" sz="2400" dirty="0" smtClean="0">
                <a:solidFill>
                  <a:srgbClr val="FFFF00"/>
                </a:solidFill>
                <a:latin typeface="Times New Roman" pitchFamily="18" charset="0"/>
                <a:cs typeface="Times New Roman" pitchFamily="18" charset="0"/>
              </a:rPr>
              <a:t>: The subject receives the consequence of the action </a:t>
            </a:r>
          </a:p>
          <a:p>
            <a:pPr lvl="2">
              <a:defRPr/>
            </a:pPr>
            <a:r>
              <a:rPr lang="en-US" u="sng" dirty="0" smtClean="0">
                <a:solidFill>
                  <a:schemeClr val="bg1"/>
                </a:solidFill>
                <a:latin typeface="Times New Roman" pitchFamily="18" charset="0"/>
                <a:cs typeface="Times New Roman" pitchFamily="18" charset="0"/>
              </a:rPr>
              <a:t>We are run</a:t>
            </a: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by a </a:t>
            </a:r>
            <a:r>
              <a:rPr lang="en-US" dirty="0" smtClean="0">
                <a:solidFill>
                  <a:schemeClr val="bg1"/>
                </a:solidFill>
                <a:latin typeface="Times New Roman" pitchFamily="18" charset="0"/>
                <a:cs typeface="Times New Roman" pitchFamily="18" charset="0"/>
              </a:rPr>
              <a:t>computer. </a:t>
            </a:r>
          </a:p>
          <a:p>
            <a:pPr lvl="2">
              <a:defRPr/>
            </a:pPr>
            <a:r>
              <a:rPr lang="en-US" u="sng" dirty="0" smtClean="0">
                <a:solidFill>
                  <a:schemeClr val="bg1"/>
                </a:solidFill>
                <a:latin typeface="Times New Roman" pitchFamily="18" charset="0"/>
                <a:cs typeface="Times New Roman" pitchFamily="18" charset="0"/>
              </a:rPr>
              <a:t>We are stopped</a:t>
            </a:r>
            <a:r>
              <a:rPr lang="en-US" dirty="0" smtClean="0">
                <a:solidFill>
                  <a:schemeClr val="bg1"/>
                </a:solidFill>
                <a:latin typeface="Times New Roman" pitchFamily="18" charset="0"/>
                <a:cs typeface="Times New Roman" pitchFamily="18" charset="0"/>
              </a:rPr>
              <a:t> by a police officer. </a:t>
            </a:r>
          </a:p>
          <a:p>
            <a:pPr lvl="2">
              <a:defRPr/>
            </a:pPr>
            <a:r>
              <a:rPr lang="en-US" u="sng" dirty="0" smtClean="0">
                <a:solidFill>
                  <a:schemeClr val="bg1"/>
                </a:solidFill>
                <a:latin typeface="Times New Roman" pitchFamily="18" charset="0"/>
                <a:cs typeface="Times New Roman" pitchFamily="18" charset="0"/>
              </a:rPr>
              <a:t>The drinks are bought</a:t>
            </a:r>
            <a:r>
              <a:rPr lang="en-US" dirty="0" smtClean="0">
                <a:solidFill>
                  <a:schemeClr val="bg1"/>
                </a:solidFill>
                <a:latin typeface="Times New Roman" pitchFamily="18" charset="0"/>
                <a:cs typeface="Times New Roman" pitchFamily="18" charset="0"/>
              </a:rPr>
              <a:t> by me.</a:t>
            </a:r>
          </a:p>
          <a:p>
            <a:pPr lvl="1">
              <a:defRPr/>
            </a:pPr>
            <a:r>
              <a:rPr lang="en-US" sz="2000" u="sng" dirty="0" smtClean="0">
                <a:solidFill>
                  <a:schemeClr val="bg1"/>
                </a:solidFill>
                <a:latin typeface="Times New Roman" pitchFamily="18" charset="0"/>
                <a:cs typeface="Times New Roman" pitchFamily="18" charset="0"/>
              </a:rPr>
              <a:t>Note: </a:t>
            </a:r>
            <a:r>
              <a:rPr lang="en-US" sz="2000" dirty="0" smtClean="0">
                <a:solidFill>
                  <a:schemeClr val="bg1"/>
                </a:solidFill>
                <a:latin typeface="Times New Roman" pitchFamily="18" charset="0"/>
                <a:cs typeface="Times New Roman" pitchFamily="18" charset="0"/>
              </a:rPr>
              <a:t>In early Greek, the passive voice is rare, </a:t>
            </a:r>
          </a:p>
          <a:p>
            <a:pPr lvl="1">
              <a:buNone/>
              <a:defRPr/>
            </a:pPr>
            <a:r>
              <a:rPr lang="en-US" sz="2000" dirty="0" smtClean="0">
                <a:solidFill>
                  <a:schemeClr val="bg1"/>
                </a:solidFill>
                <a:latin typeface="Times New Roman" pitchFamily="18" charset="0"/>
                <a:cs typeface="Times New Roman" pitchFamily="18" charset="0"/>
              </a:rPr>
              <a:t>but it becomes more common over time. </a:t>
            </a:r>
            <a:endParaRPr lang="en-US" sz="2000" u="sng"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48702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6962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Greek verb by itself usually communicates FIVE pieces of information: </a:t>
            </a:r>
          </a:p>
          <a:p>
            <a:pPr lvl="1">
              <a:defRPr/>
            </a:pPr>
            <a:r>
              <a:rPr lang="en-US" sz="2400" dirty="0" smtClean="0">
                <a:solidFill>
                  <a:schemeClr val="bg1"/>
                </a:solidFill>
                <a:latin typeface="Times New Roman" pitchFamily="18" charset="0"/>
                <a:cs typeface="Times New Roman" pitchFamily="18" charset="0"/>
              </a:rPr>
              <a:t>Person: 1</a:t>
            </a:r>
            <a:r>
              <a:rPr lang="en-US" sz="2400" baseline="30000" dirty="0" smtClean="0">
                <a:solidFill>
                  <a:schemeClr val="bg1"/>
                </a:solidFill>
                <a:latin typeface="Times New Roman" pitchFamily="18" charset="0"/>
                <a:cs typeface="Times New Roman" pitchFamily="18" charset="0"/>
              </a:rPr>
              <a:t>st</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2</a:t>
            </a:r>
            <a:r>
              <a:rPr lang="en-US" sz="2400" baseline="30000" dirty="0" smtClean="0">
                <a:solidFill>
                  <a:schemeClr val="bg1"/>
                </a:solidFill>
                <a:latin typeface="Times New Roman" pitchFamily="18" charset="0"/>
                <a:cs typeface="Times New Roman" pitchFamily="18" charset="0"/>
              </a:rPr>
              <a:t>nd</a:t>
            </a:r>
            <a:r>
              <a:rPr lang="en-US" sz="2400" dirty="0" smtClean="0">
                <a:solidFill>
                  <a:schemeClr val="bg1"/>
                </a:solidFill>
                <a:latin typeface="Times New Roman" pitchFamily="18" charset="0"/>
                <a:cs typeface="Times New Roman" pitchFamily="18" charset="0"/>
              </a:rPr>
              <a:t> 3</a:t>
            </a:r>
            <a:r>
              <a:rPr lang="en-US" sz="2400" baseline="30000" dirty="0" smtClean="0">
                <a:solidFill>
                  <a:schemeClr val="bg1"/>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a:t>
            </a:r>
          </a:p>
          <a:p>
            <a:pPr lvl="1">
              <a:defRPr/>
            </a:pPr>
            <a:r>
              <a:rPr lang="en-US" sz="2400" dirty="0" smtClean="0">
                <a:solidFill>
                  <a:schemeClr val="bg1"/>
                </a:solidFill>
                <a:latin typeface="Times New Roman" pitchFamily="18" charset="0"/>
                <a:cs typeface="Times New Roman" pitchFamily="18" charset="0"/>
              </a:rPr>
              <a:t>Number: singular, plural  </a:t>
            </a:r>
          </a:p>
          <a:p>
            <a:pPr lvl="1">
              <a:defRPr/>
            </a:pPr>
            <a:r>
              <a:rPr lang="en-US" sz="2400" dirty="0" smtClean="0">
                <a:solidFill>
                  <a:schemeClr val="bg1"/>
                </a:solidFill>
                <a:latin typeface="Times New Roman" pitchFamily="18" charset="0"/>
                <a:cs typeface="Times New Roman" pitchFamily="18" charset="0"/>
              </a:rPr>
              <a:t>Tense: present, future  </a:t>
            </a:r>
          </a:p>
          <a:p>
            <a:pPr lvl="1">
              <a:defRPr/>
            </a:pPr>
            <a:r>
              <a:rPr lang="en-US" sz="2400" dirty="0" smtClean="0">
                <a:solidFill>
                  <a:schemeClr val="bg1"/>
                </a:solidFill>
                <a:latin typeface="Times New Roman" pitchFamily="18" charset="0"/>
                <a:cs typeface="Times New Roman" pitchFamily="18" charset="0"/>
              </a:rPr>
              <a:t>Mood: </a:t>
            </a:r>
            <a:r>
              <a:rPr lang="en-US" sz="2400" dirty="0" smtClean="0">
                <a:solidFill>
                  <a:schemeClr val="bg1"/>
                </a:solidFill>
                <a:latin typeface="Times New Roman" pitchFamily="18" charset="0"/>
                <a:cs typeface="Times New Roman" pitchFamily="18" charset="0"/>
              </a:rPr>
              <a:t>indicative, infinitive  </a:t>
            </a:r>
            <a:endParaRPr lang="en-US" sz="2400" dirty="0" smtClean="0">
              <a:solidFill>
                <a:schemeClr val="bg1"/>
              </a:solidFill>
              <a:latin typeface="Times New Roman" pitchFamily="18" charset="0"/>
              <a:cs typeface="Times New Roman" pitchFamily="18" charset="0"/>
            </a:endParaRPr>
          </a:p>
          <a:p>
            <a:pPr lvl="1">
              <a:defRPr/>
            </a:pPr>
            <a:r>
              <a:rPr lang="en-US" sz="2400" dirty="0" smtClean="0">
                <a:solidFill>
                  <a:schemeClr val="bg1"/>
                </a:solidFill>
                <a:latin typeface="Times New Roman" pitchFamily="18" charset="0"/>
                <a:cs typeface="Times New Roman" pitchFamily="18" charset="0"/>
              </a:rPr>
              <a:t>Voice: active, </a:t>
            </a:r>
            <a:r>
              <a:rPr lang="en-US" sz="2400" b="1" dirty="0" smtClean="0">
                <a:solidFill>
                  <a:srgbClr val="FFFF00"/>
                </a:solidFill>
                <a:latin typeface="Times New Roman" pitchFamily="18" charset="0"/>
                <a:cs typeface="Times New Roman" pitchFamily="18" charset="0"/>
              </a:rPr>
              <a:t>middle   </a:t>
            </a:r>
            <a:endParaRPr lang="en-US" sz="2400" b="1" dirty="0">
              <a:solidFill>
                <a:srgbClr val="FFFF00"/>
              </a:solidFill>
              <a:latin typeface="Times New Roman" pitchFamily="18" charset="0"/>
              <a:cs typeface="Times New Roman" pitchFamily="18" charset="0"/>
            </a:endParaRPr>
          </a:p>
          <a:p>
            <a:pPr>
              <a:buNone/>
              <a:defRPr/>
            </a:pPr>
            <a:r>
              <a:rPr lang="en-US" sz="2400" b="1" dirty="0" smtClean="0">
                <a:solidFill>
                  <a:srgbClr val="FFFF00"/>
                </a:solidFill>
                <a:latin typeface="Times New Roman" pitchFamily="18" charset="0"/>
                <a:cs typeface="Times New Roman" pitchFamily="18" charset="0"/>
              </a:rPr>
              <a:t>PARSING</a:t>
            </a:r>
            <a:r>
              <a:rPr lang="en-US" sz="2400" dirty="0" smtClean="0">
                <a:solidFill>
                  <a:schemeClr val="bg1"/>
                </a:solidFill>
                <a:latin typeface="Times New Roman" pitchFamily="18" charset="0"/>
                <a:cs typeface="Times New Roman" pitchFamily="18" charset="0"/>
              </a:rPr>
              <a:t>: To “parse” a Greek verb means to identify the above five qualities about a specific verb form.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686800" cy="4876800"/>
          </a:xfrm>
        </p:spPr>
        <p:txBody>
          <a:bodyPr rtlCol="0">
            <a:normAutofit lnSpcReduction="10000"/>
          </a:bodyPr>
          <a:lstStyle/>
          <a:p>
            <a:pPr>
              <a:defRPr/>
            </a:pPr>
            <a:r>
              <a:rPr lang="en-US" sz="2800" dirty="0" smtClean="0">
                <a:solidFill>
                  <a:schemeClr val="bg1"/>
                </a:solidFill>
                <a:latin typeface="Times New Roman" pitchFamily="18" charset="0"/>
                <a:cs typeface="Times New Roman" pitchFamily="18" charset="0"/>
              </a:rPr>
              <a:t>A note on the </a:t>
            </a:r>
            <a:r>
              <a:rPr lang="en-US" sz="2800" dirty="0" smtClean="0">
                <a:solidFill>
                  <a:srgbClr val="FFFF00"/>
                </a:solidFill>
                <a:latin typeface="Times New Roman" pitchFamily="18" charset="0"/>
                <a:cs typeface="Times New Roman" pitchFamily="18" charset="0"/>
              </a:rPr>
              <a:t>Passive Voice </a:t>
            </a:r>
            <a:r>
              <a:rPr lang="en-US" sz="2800" dirty="0" smtClean="0">
                <a:solidFill>
                  <a:schemeClr val="bg1"/>
                </a:solidFill>
                <a:latin typeface="Times New Roman" pitchFamily="18" charset="0"/>
                <a:cs typeface="Times New Roman" pitchFamily="18" charset="0"/>
              </a:rPr>
              <a:t>in Greek: </a:t>
            </a:r>
          </a:p>
          <a:p>
            <a:pPr lvl="1">
              <a:defRPr/>
            </a:pPr>
            <a:r>
              <a:rPr lang="en-US" sz="2400" b="1" u="sng" dirty="0" smtClean="0">
                <a:solidFill>
                  <a:srgbClr val="FFFF00"/>
                </a:solidFill>
                <a:latin typeface="Times New Roman" pitchFamily="18" charset="0"/>
                <a:cs typeface="Times New Roman" pitchFamily="18" charset="0"/>
              </a:rPr>
              <a:t>Voice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This indicates the role the subject plays in the action. </a:t>
            </a:r>
          </a:p>
          <a:p>
            <a:pPr lvl="1">
              <a:defRPr/>
            </a:pPr>
            <a:r>
              <a:rPr lang="en-US" sz="2400" u="sng" dirty="0" smtClean="0">
                <a:solidFill>
                  <a:srgbClr val="FFFF00"/>
                </a:solidFill>
                <a:latin typeface="Times New Roman" pitchFamily="18" charset="0"/>
                <a:cs typeface="Times New Roman" pitchFamily="18" charset="0"/>
              </a:rPr>
              <a:t>Passive</a:t>
            </a:r>
            <a:r>
              <a:rPr lang="en-US" sz="2400" dirty="0" smtClean="0">
                <a:solidFill>
                  <a:srgbClr val="FFFF00"/>
                </a:solidFill>
                <a:latin typeface="Times New Roman" pitchFamily="18" charset="0"/>
                <a:cs typeface="Times New Roman" pitchFamily="18" charset="0"/>
              </a:rPr>
              <a:t>: The subject receives the consequence of the action </a:t>
            </a:r>
          </a:p>
          <a:p>
            <a:pPr lvl="1">
              <a:defRPr/>
            </a:pPr>
            <a:r>
              <a:rPr lang="en-US" sz="2400" dirty="0" smtClean="0">
                <a:solidFill>
                  <a:schemeClr val="bg1"/>
                </a:solidFill>
                <a:latin typeface="Times New Roman" pitchFamily="18" charset="0"/>
                <a:cs typeface="Times New Roman" pitchFamily="18" charset="0"/>
              </a:rPr>
              <a:t>Because Greek did not originally have a passive voice (only the active and middle voices), Classical and </a:t>
            </a:r>
            <a:r>
              <a:rPr lang="en-US" sz="2400" dirty="0" err="1" smtClean="0">
                <a:solidFill>
                  <a:schemeClr val="bg1"/>
                </a:solidFill>
                <a:latin typeface="Times New Roman" pitchFamily="18" charset="0"/>
                <a:cs typeface="Times New Roman" pitchFamily="18" charset="0"/>
              </a:rPr>
              <a:t>Koine</a:t>
            </a:r>
            <a:r>
              <a:rPr lang="en-US" sz="2400" dirty="0" smtClean="0">
                <a:solidFill>
                  <a:schemeClr val="bg1"/>
                </a:solidFill>
                <a:latin typeface="Times New Roman" pitchFamily="18" charset="0"/>
                <a:cs typeface="Times New Roman" pitchFamily="18" charset="0"/>
              </a:rPr>
              <a:t> Greek do not have verb forms that are specifically passive. </a:t>
            </a:r>
          </a:p>
          <a:p>
            <a:pPr lvl="1">
              <a:defRPr/>
            </a:pPr>
            <a:r>
              <a:rPr lang="en-US" sz="2400" dirty="0" smtClean="0">
                <a:solidFill>
                  <a:schemeClr val="bg1"/>
                </a:solidFill>
                <a:latin typeface="Times New Roman" pitchFamily="18" charset="0"/>
                <a:cs typeface="Times New Roman" pitchFamily="18" charset="0"/>
              </a:rPr>
              <a:t>To communicate a passive idea, Classical and </a:t>
            </a:r>
            <a:r>
              <a:rPr lang="en-US" sz="2400" dirty="0" err="1" smtClean="0">
                <a:solidFill>
                  <a:schemeClr val="bg1"/>
                </a:solidFill>
                <a:latin typeface="Times New Roman" pitchFamily="18" charset="0"/>
                <a:cs typeface="Times New Roman" pitchFamily="18" charset="0"/>
              </a:rPr>
              <a:t>Koine</a:t>
            </a:r>
            <a:r>
              <a:rPr lang="en-US" sz="2400" dirty="0" smtClean="0">
                <a:solidFill>
                  <a:schemeClr val="bg1"/>
                </a:solidFill>
                <a:latin typeface="Times New Roman" pitchFamily="18" charset="0"/>
                <a:cs typeface="Times New Roman" pitchFamily="18" charset="0"/>
              </a:rPr>
              <a:t> Greek most often press the middle voice of the verb into service in a passive construction. </a:t>
            </a:r>
          </a:p>
          <a:p>
            <a:pPr lvl="1">
              <a:defRPr/>
            </a:pPr>
            <a:r>
              <a:rPr lang="en-US" sz="2400" dirty="0" smtClean="0">
                <a:solidFill>
                  <a:schemeClr val="bg1"/>
                </a:solidFill>
                <a:latin typeface="Times New Roman" pitchFamily="18" charset="0"/>
                <a:cs typeface="Times New Roman" pitchFamily="18" charset="0"/>
              </a:rPr>
              <a:t>Consequently, although all the verbs in this Unit are parsed in the Middle Voice, they can be translated with an English passive when appropriate. </a:t>
            </a:r>
          </a:p>
        </p:txBody>
      </p:sp>
    </p:spTree>
    <p:extLst>
      <p:ext uri="{BB962C8B-B14F-4D97-AF65-F5344CB8AC3E}">
        <p14:creationId xmlns:p14="http://schemas.microsoft.com/office/powerpoint/2010/main" val="91056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4582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note on the </a:t>
            </a:r>
            <a:r>
              <a:rPr lang="en-US" sz="2800" dirty="0" smtClean="0">
                <a:solidFill>
                  <a:srgbClr val="FFFF00"/>
                </a:solidFill>
                <a:latin typeface="Times New Roman" pitchFamily="18" charset="0"/>
                <a:cs typeface="Times New Roman" pitchFamily="18" charset="0"/>
              </a:rPr>
              <a:t>Passive Voice</a:t>
            </a:r>
            <a:r>
              <a:rPr lang="en-US" sz="2800" dirty="0" smtClean="0">
                <a:solidFill>
                  <a:schemeClr val="bg1"/>
                </a:solidFill>
                <a:latin typeface="Times New Roman" pitchFamily="18" charset="0"/>
                <a:cs typeface="Times New Roman" pitchFamily="18" charset="0"/>
              </a:rPr>
              <a:t>: </a:t>
            </a:r>
          </a:p>
          <a:p>
            <a:pPr lvl="1">
              <a:defRPr/>
            </a:pPr>
            <a:r>
              <a:rPr lang="en-US" sz="2400" b="1" u="sng" dirty="0" smtClean="0">
                <a:solidFill>
                  <a:srgbClr val="FFFF00"/>
                </a:solidFill>
                <a:latin typeface="Times New Roman" pitchFamily="18" charset="0"/>
                <a:cs typeface="Times New Roman" pitchFamily="18" charset="0"/>
              </a:rPr>
              <a:t>Voice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This indicates the role the subject plays in the action. </a:t>
            </a:r>
          </a:p>
          <a:p>
            <a:pPr lvl="1">
              <a:defRPr/>
            </a:pPr>
            <a:r>
              <a:rPr lang="en-US" sz="2400" u="sng" dirty="0" smtClean="0">
                <a:solidFill>
                  <a:srgbClr val="FFFF00"/>
                </a:solidFill>
                <a:latin typeface="Times New Roman" pitchFamily="18" charset="0"/>
                <a:cs typeface="Times New Roman" pitchFamily="18" charset="0"/>
              </a:rPr>
              <a:t>Passive</a:t>
            </a:r>
            <a:r>
              <a:rPr lang="en-US" sz="2400" dirty="0" smtClean="0">
                <a:solidFill>
                  <a:srgbClr val="FFFF00"/>
                </a:solidFill>
                <a:latin typeface="Times New Roman" pitchFamily="18" charset="0"/>
                <a:cs typeface="Times New Roman" pitchFamily="18" charset="0"/>
              </a:rPr>
              <a:t>: The subject receives the consequence of the action </a:t>
            </a:r>
          </a:p>
          <a:p>
            <a:pPr lvl="1">
              <a:defRPr/>
            </a:pPr>
            <a:r>
              <a:rPr lang="en-US" sz="2400" dirty="0" smtClean="0">
                <a:solidFill>
                  <a:schemeClr val="bg1"/>
                </a:solidFill>
                <a:latin typeface="Times New Roman" pitchFamily="18" charset="0"/>
                <a:cs typeface="Times New Roman" pitchFamily="18" charset="0"/>
              </a:rPr>
              <a:t>There is rarely a solid border between the middle and passive in Greek. Consider the following examples: </a:t>
            </a:r>
          </a:p>
          <a:p>
            <a:pPr lvl="2">
              <a:defRPr/>
            </a:pPr>
            <a:r>
              <a:rPr lang="en-US" sz="2000" dirty="0" smtClean="0">
                <a:solidFill>
                  <a:schemeClr val="bg1"/>
                </a:solidFill>
                <a:latin typeface="Times New Roman" pitchFamily="18" charset="0"/>
                <a:cs typeface="Times New Roman" pitchFamily="18" charset="0"/>
              </a:rPr>
              <a:t>We </a:t>
            </a:r>
            <a:r>
              <a:rPr lang="en-US" sz="2000" dirty="0" smtClean="0">
                <a:solidFill>
                  <a:srgbClr val="FFFF00"/>
                </a:solidFill>
                <a:latin typeface="Times New Roman" pitchFamily="18" charset="0"/>
                <a:cs typeface="Times New Roman" pitchFamily="18" charset="0"/>
              </a:rPr>
              <a:t>hit</a:t>
            </a:r>
            <a:r>
              <a:rPr lang="en-US" sz="2000" dirty="0" smtClean="0">
                <a:solidFill>
                  <a:schemeClr val="bg1"/>
                </a:solidFill>
                <a:latin typeface="Times New Roman" pitchFamily="18" charset="0"/>
                <a:cs typeface="Times New Roman" pitchFamily="18" charset="0"/>
              </a:rPr>
              <a:t> Socrates with a rock. (</a:t>
            </a:r>
            <a:r>
              <a:rPr lang="en-US" sz="2000" dirty="0" smtClean="0">
                <a:solidFill>
                  <a:srgbClr val="FFFF00"/>
                </a:solidFill>
                <a:latin typeface="Times New Roman" pitchFamily="18" charset="0"/>
                <a:cs typeface="Times New Roman" pitchFamily="18" charset="0"/>
              </a:rPr>
              <a:t>active</a:t>
            </a:r>
            <a:r>
              <a:rPr lang="en-US" sz="2000" dirty="0" smtClean="0">
                <a:solidFill>
                  <a:schemeClr val="bg1"/>
                </a:solidFill>
                <a:latin typeface="Times New Roman" pitchFamily="18" charset="0"/>
                <a:cs typeface="Times New Roman" pitchFamily="18" charset="0"/>
              </a:rPr>
              <a:t> voice) </a:t>
            </a:r>
          </a:p>
          <a:p>
            <a:pPr lvl="2">
              <a:defRPr/>
            </a:pPr>
            <a:r>
              <a:rPr lang="en-US" sz="2000" dirty="0" smtClean="0">
                <a:solidFill>
                  <a:schemeClr val="bg1"/>
                </a:solidFill>
                <a:latin typeface="Times New Roman" pitchFamily="18" charset="0"/>
                <a:cs typeface="Times New Roman" pitchFamily="18" charset="0"/>
              </a:rPr>
              <a:t>Socrates </a:t>
            </a:r>
            <a:r>
              <a:rPr lang="en-US" sz="2000" dirty="0" smtClean="0">
                <a:solidFill>
                  <a:srgbClr val="FFFF00"/>
                </a:solidFill>
                <a:latin typeface="Times New Roman" pitchFamily="18" charset="0"/>
                <a:cs typeface="Times New Roman" pitchFamily="18" charset="0"/>
              </a:rPr>
              <a:t>gets hit </a:t>
            </a:r>
            <a:r>
              <a:rPr lang="en-US" sz="2000" dirty="0" smtClean="0">
                <a:solidFill>
                  <a:schemeClr val="bg1"/>
                </a:solidFill>
                <a:latin typeface="Times New Roman" pitchFamily="18" charset="0"/>
                <a:cs typeface="Times New Roman" pitchFamily="18" charset="0"/>
              </a:rPr>
              <a:t>with a rock. (</a:t>
            </a:r>
            <a:r>
              <a:rPr lang="en-US" sz="2000" dirty="0" smtClean="0">
                <a:solidFill>
                  <a:srgbClr val="FFFF00"/>
                </a:solidFill>
                <a:latin typeface="Times New Roman" pitchFamily="18" charset="0"/>
                <a:cs typeface="Times New Roman" pitchFamily="18" charset="0"/>
              </a:rPr>
              <a:t>middle</a:t>
            </a:r>
            <a:r>
              <a:rPr lang="en-US" sz="2000" dirty="0" smtClean="0">
                <a:solidFill>
                  <a:schemeClr val="bg1"/>
                </a:solidFill>
                <a:latin typeface="Times New Roman" pitchFamily="18" charset="0"/>
                <a:cs typeface="Times New Roman" pitchFamily="18" charset="0"/>
              </a:rPr>
              <a:t> voice) </a:t>
            </a:r>
          </a:p>
          <a:p>
            <a:pPr lvl="2">
              <a:defRPr/>
            </a:pPr>
            <a:r>
              <a:rPr lang="en-US" sz="2000" dirty="0" smtClean="0">
                <a:solidFill>
                  <a:schemeClr val="bg1"/>
                </a:solidFill>
                <a:latin typeface="Times New Roman" pitchFamily="18" charset="0"/>
                <a:cs typeface="Times New Roman" pitchFamily="18" charset="0"/>
              </a:rPr>
              <a:t>Socrates </a:t>
            </a:r>
            <a:r>
              <a:rPr lang="en-US" sz="2000" dirty="0" smtClean="0">
                <a:solidFill>
                  <a:srgbClr val="FFFF00"/>
                </a:solidFill>
                <a:latin typeface="Times New Roman" pitchFamily="18" charset="0"/>
                <a:cs typeface="Times New Roman" pitchFamily="18" charset="0"/>
              </a:rPr>
              <a:t>gets hit </a:t>
            </a:r>
            <a:r>
              <a:rPr lang="en-US" sz="2000" dirty="0" smtClean="0">
                <a:solidFill>
                  <a:schemeClr val="bg1"/>
                </a:solidFill>
                <a:latin typeface="Times New Roman" pitchFamily="18" charset="0"/>
                <a:cs typeface="Times New Roman" pitchFamily="18" charset="0"/>
              </a:rPr>
              <a:t>with a rock by us. (</a:t>
            </a:r>
            <a:r>
              <a:rPr lang="en-US" sz="2000" dirty="0" smtClean="0">
                <a:solidFill>
                  <a:srgbClr val="FFFF00"/>
                </a:solidFill>
                <a:latin typeface="Times New Roman" pitchFamily="18" charset="0"/>
                <a:cs typeface="Times New Roman" pitchFamily="18" charset="0"/>
              </a:rPr>
              <a:t>middle</a:t>
            </a:r>
            <a:r>
              <a:rPr lang="en-US" sz="2000" dirty="0" smtClean="0">
                <a:solidFill>
                  <a:schemeClr val="bg1"/>
                </a:solidFill>
                <a:latin typeface="Times New Roman" pitchFamily="18" charset="0"/>
                <a:cs typeface="Times New Roman" pitchFamily="18" charset="0"/>
              </a:rPr>
              <a:t> voice) </a:t>
            </a:r>
          </a:p>
          <a:p>
            <a:pPr lvl="2">
              <a:defRPr/>
            </a:pPr>
            <a:r>
              <a:rPr lang="en-US" sz="2000" dirty="0" smtClean="0">
                <a:solidFill>
                  <a:schemeClr val="bg1"/>
                </a:solidFill>
                <a:latin typeface="Times New Roman" pitchFamily="18" charset="0"/>
                <a:cs typeface="Times New Roman" pitchFamily="18" charset="0"/>
              </a:rPr>
              <a:t>Socrates </a:t>
            </a:r>
            <a:r>
              <a:rPr lang="en-US" sz="2000" dirty="0" smtClean="0">
                <a:solidFill>
                  <a:srgbClr val="FFFF00"/>
                </a:solidFill>
                <a:latin typeface="Times New Roman" pitchFamily="18" charset="0"/>
                <a:cs typeface="Times New Roman" pitchFamily="18" charset="0"/>
              </a:rPr>
              <a:t>is hit </a:t>
            </a:r>
            <a:r>
              <a:rPr lang="en-US" sz="2000" dirty="0" smtClean="0">
                <a:solidFill>
                  <a:schemeClr val="bg1"/>
                </a:solidFill>
                <a:latin typeface="Times New Roman" pitchFamily="18" charset="0"/>
                <a:cs typeface="Times New Roman" pitchFamily="18" charset="0"/>
              </a:rPr>
              <a:t>by us with a rock. (</a:t>
            </a:r>
            <a:r>
              <a:rPr lang="en-US" sz="2000" dirty="0" smtClean="0">
                <a:solidFill>
                  <a:srgbClr val="FFFF00"/>
                </a:solidFill>
                <a:latin typeface="Times New Roman" pitchFamily="18" charset="0"/>
                <a:cs typeface="Times New Roman" pitchFamily="18" charset="0"/>
              </a:rPr>
              <a:t>passive</a:t>
            </a:r>
            <a:r>
              <a:rPr lang="en-US" sz="2000" dirty="0" smtClean="0">
                <a:solidFill>
                  <a:schemeClr val="bg1"/>
                </a:solidFill>
                <a:latin typeface="Times New Roman" pitchFamily="18" charset="0"/>
                <a:cs typeface="Times New Roman" pitchFamily="18" charset="0"/>
              </a:rPr>
              <a:t> voice) </a:t>
            </a:r>
          </a:p>
          <a:p>
            <a:pPr lvl="1">
              <a:defRPr/>
            </a:pPr>
            <a:r>
              <a:rPr lang="en-US" sz="2400" dirty="0" smtClean="0">
                <a:solidFill>
                  <a:schemeClr val="bg1"/>
                </a:solidFill>
                <a:latin typeface="Times New Roman" pitchFamily="18" charset="0"/>
                <a:cs typeface="Times New Roman" pitchFamily="18" charset="0"/>
              </a:rPr>
              <a:t>Formal English grammar, however, recognizes only the </a:t>
            </a:r>
            <a:r>
              <a:rPr lang="en-US" sz="2400" dirty="0" smtClean="0">
                <a:solidFill>
                  <a:srgbClr val="FFFF00"/>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passive voices</a:t>
            </a:r>
            <a:r>
              <a:rPr lang="en-US" sz="2400" dirty="0" smtClean="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2881798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3405</TotalTime>
  <Words>2681</Words>
  <Application>Microsoft Office PowerPoint</Application>
  <PresentationFormat>On-screen Show (4:3)</PresentationFormat>
  <Paragraphs>421</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Ancient Greek for Everyone: A New Digital Resource for Beginning Greek Unit 9 part 1:  The Middle Voice of Verbs </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372</cp:revision>
  <dcterms:created xsi:type="dcterms:W3CDTF">2012-08-17T18:41:45Z</dcterms:created>
  <dcterms:modified xsi:type="dcterms:W3CDTF">2013-11-06T17:18:01Z</dcterms:modified>
</cp:coreProperties>
</file>